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9" r:id="rId2"/>
    <p:sldId id="426" r:id="rId3"/>
    <p:sldId id="427" r:id="rId4"/>
    <p:sldId id="428" r:id="rId5"/>
    <p:sldId id="318" r:id="rId6"/>
    <p:sldId id="320" r:id="rId7"/>
    <p:sldId id="321"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322" r:id="rId26"/>
    <p:sldId id="323" r:id="rId27"/>
    <p:sldId id="324" r:id="rId28"/>
    <p:sldId id="325" r:id="rId29"/>
    <p:sldId id="326" r:id="rId30"/>
    <p:sldId id="327" r:id="rId31"/>
    <p:sldId id="328" r:id="rId32"/>
    <p:sldId id="329" r:id="rId33"/>
    <p:sldId id="429" r:id="rId34"/>
    <p:sldId id="430" r:id="rId35"/>
    <p:sldId id="330" r:id="rId36"/>
    <p:sldId id="331" r:id="rId37"/>
    <p:sldId id="332" r:id="rId38"/>
    <p:sldId id="333" r:id="rId39"/>
    <p:sldId id="334" r:id="rId40"/>
    <p:sldId id="335" r:id="rId41"/>
    <p:sldId id="336" r:id="rId42"/>
    <p:sldId id="33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7" d="100"/>
          <a:sy n="57" d="100"/>
        </p:scale>
        <p:origin x="7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1646-8E9A-47F6-8C5E-56D605857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E212DA-1360-4308-B2DA-61890909D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94046D-E17F-48F3-B7A9-46F9D800550B}"/>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53D75349-9D00-4790-BF47-CAF2FB463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116E0-A1FC-4F9F-9E9A-C068C6777D3F}"/>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286064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271-0135-4624-8805-21724317C2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CE8D3-6C25-4450-B012-56AE8CBEDB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D113C-F9A0-4D6E-8E8B-30A8EDF627F0}"/>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E101716C-D418-4C8B-A2B7-50962F1BB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F7EEF-A2E2-4745-A5A9-9E9F4F4CB980}"/>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305386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4C73DB-0D28-4267-9C8F-355015F315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E4A42D-6C96-4892-88F8-DC851971D7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0B781-5EA3-4E97-87A9-40CC9C0B975E}"/>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1F961180-4EA7-4B13-9B62-9AE73600F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5A435-A5BE-4F58-BBC1-6EF44488643B}"/>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4236604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AD06-9008-4323-9A62-AA588284534A}"/>
              </a:ext>
            </a:extLst>
          </p:cNvPr>
          <p:cNvSpPr>
            <a:spLocks noGrp="1"/>
          </p:cNvSpPr>
          <p:nvPr>
            <p:ph type="title"/>
          </p:nvPr>
        </p:nvSpPr>
        <p:spPr>
          <a:xfrm>
            <a:off x="838200" y="0"/>
            <a:ext cx="10515600" cy="873740"/>
          </a:xfrm>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a:normAutofit/>
          </a:bodyPr>
          <a:lstStyle>
            <a:lvl1pPr algn="ctr">
              <a:defRPr sz="4800">
                <a:latin typeface="Narkisim" panose="020E0502050101010101" pitchFamily="34" charset="-79"/>
                <a:cs typeface="Narkisim" panose="020E0502050101010101" pitchFamily="34" charset="-79"/>
              </a:defRPr>
            </a:lvl1pPr>
          </a:lstStyle>
          <a:p>
            <a:r>
              <a:rPr lang="en-US"/>
              <a:t>Click to edit Master title style</a:t>
            </a:r>
          </a:p>
        </p:txBody>
      </p:sp>
      <p:sp>
        <p:nvSpPr>
          <p:cNvPr id="4" name="Date Placeholder 3">
            <a:extLst>
              <a:ext uri="{FF2B5EF4-FFF2-40B4-BE49-F238E27FC236}">
                <a16:creationId xmlns:a16="http://schemas.microsoft.com/office/drawing/2014/main" id="{9AD6C517-9A34-41A5-AF11-D4FBD714D568}"/>
              </a:ext>
            </a:extLst>
          </p:cNvPr>
          <p:cNvSpPr>
            <a:spLocks noGrp="1"/>
          </p:cNvSpPr>
          <p:nvPr>
            <p:ph type="dt" sz="half" idx="10"/>
          </p:nvPr>
        </p:nvSpPr>
        <p:spPr/>
        <p:txBody>
          <a:bodyPr/>
          <a:lstStyle/>
          <a:p>
            <a:fld id="{5E023F13-AEE7-477B-93B1-61C10C831E23}" type="datetime1">
              <a:rPr lang="en-US" smtClean="0"/>
              <a:t>09/07/2018</a:t>
            </a:fld>
            <a:endParaRPr lang="en-US"/>
          </a:p>
        </p:txBody>
      </p:sp>
      <p:sp>
        <p:nvSpPr>
          <p:cNvPr id="5" name="Footer Placeholder 4">
            <a:extLst>
              <a:ext uri="{FF2B5EF4-FFF2-40B4-BE49-F238E27FC236}">
                <a16:creationId xmlns:a16="http://schemas.microsoft.com/office/drawing/2014/main" id="{96DF40F1-AF45-4C91-9D41-86EB900A5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468E0-BC80-402F-B729-C63B87A0E6E3}"/>
              </a:ext>
            </a:extLst>
          </p:cNvPr>
          <p:cNvSpPr>
            <a:spLocks noGrp="1"/>
          </p:cNvSpPr>
          <p:nvPr>
            <p:ph type="sldNum" sz="quarter" idx="12"/>
          </p:nvPr>
        </p:nvSpPr>
        <p:spPr>
          <a:xfrm>
            <a:off x="11194026" y="6356350"/>
            <a:ext cx="749710" cy="365125"/>
          </a:xfrm>
        </p:spPr>
        <p:txBody>
          <a:bodyPr/>
          <a:lstStyle>
            <a:lvl1pPr>
              <a:defRPr sz="1800" b="0">
                <a:latin typeface="Narkisim" panose="020E0502050101010101" pitchFamily="34" charset="-79"/>
                <a:cs typeface="Narkisim" panose="020E0502050101010101" pitchFamily="34" charset="-79"/>
              </a:defRPr>
            </a:lvl1pPr>
          </a:lstStyle>
          <a:p>
            <a:fld id="{1E81BDB4-5F3F-464A-A32A-75B544C87B3D}" type="slidenum">
              <a:rPr lang="en-US" smtClean="0"/>
              <a:pPr/>
              <a:t>‹#›</a:t>
            </a:fld>
            <a:endParaRPr lang="en-US"/>
          </a:p>
        </p:txBody>
      </p:sp>
    </p:spTree>
    <p:extLst>
      <p:ext uri="{BB962C8B-B14F-4D97-AF65-F5344CB8AC3E}">
        <p14:creationId xmlns:p14="http://schemas.microsoft.com/office/powerpoint/2010/main" val="253604477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A618-52EF-4519-BD2D-5BE77ABFD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419FE-4114-4029-94EE-A1E6B18D1B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083F2-BCFA-4BB9-B2CA-22D4253454A3}"/>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0B6F319A-13A1-4F8E-90FA-0D347F99B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6B7424-8240-4F0C-864A-1E71CEA220E6}"/>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1211697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96FE-AB28-4983-9731-F4EBF07354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2F7204-EF90-415A-8440-2A10692B83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6AF65A-6889-413F-B137-8337FB1A002F}"/>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9BDB2992-1BC1-486C-A780-8606E0F9C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72E1A-52E5-4C3D-B5A6-AE3E841D846A}"/>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193256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C712-E7A4-419E-9308-506D8C2F8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201C1-910A-4966-BEB6-A8E67672B7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542D68-145C-4175-9831-A02EE22520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35F57-F23C-457B-AE06-1C1EEC484C18}"/>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6" name="Footer Placeholder 5">
            <a:extLst>
              <a:ext uri="{FF2B5EF4-FFF2-40B4-BE49-F238E27FC236}">
                <a16:creationId xmlns:a16="http://schemas.microsoft.com/office/drawing/2014/main" id="{2D890F55-C638-4DDC-ACC6-6A322E457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B53A3-3021-4692-8526-AD4AF721279C}"/>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216444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322D-98C6-49FB-BB35-CF1CB8F87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BC8F15-8311-4325-8290-9253D08D85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CB49D8-4875-43E8-BF97-636EE6FE95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869B83-3973-4684-B18E-F604760D71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D0DE3E-42E6-4EB0-AB83-CF969616A4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7F9F67-E761-45DC-A22B-A93AB2E18009}"/>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8" name="Footer Placeholder 7">
            <a:extLst>
              <a:ext uri="{FF2B5EF4-FFF2-40B4-BE49-F238E27FC236}">
                <a16:creationId xmlns:a16="http://schemas.microsoft.com/office/drawing/2014/main" id="{10042B24-6E5B-42D1-AC20-705801A0F1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F91B39-7836-4A99-9A44-4EE043A62C33}"/>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270706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E61F-752D-46DD-86CD-88B8981ED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77E7E9-74C5-49E7-AF5D-FF89875B2809}"/>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4" name="Footer Placeholder 3">
            <a:extLst>
              <a:ext uri="{FF2B5EF4-FFF2-40B4-BE49-F238E27FC236}">
                <a16:creationId xmlns:a16="http://schemas.microsoft.com/office/drawing/2014/main" id="{86AA8013-7951-453C-AA7F-80535635E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896B9-7D52-49CB-8CDE-BB6AB4543365}"/>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4818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CF8D26-F45D-43C3-B4BC-FBAE2E3E9A0C}"/>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3" name="Footer Placeholder 2">
            <a:extLst>
              <a:ext uri="{FF2B5EF4-FFF2-40B4-BE49-F238E27FC236}">
                <a16:creationId xmlns:a16="http://schemas.microsoft.com/office/drawing/2014/main" id="{C34ED4BF-FB3B-42C0-BB8E-5385DE85F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2209FB-325E-4B0E-8122-869880365522}"/>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1660824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F1B9-A3C4-4813-8A76-96C425E1C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114BD-7197-403B-87E9-65F34E91F2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389AE-55E1-4712-A3AC-2617873D5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F0614F-E8A7-4CF4-902F-C33C6F721E62}"/>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6" name="Footer Placeholder 5">
            <a:extLst>
              <a:ext uri="{FF2B5EF4-FFF2-40B4-BE49-F238E27FC236}">
                <a16:creationId xmlns:a16="http://schemas.microsoft.com/office/drawing/2014/main" id="{9DFCD520-E1CF-40E1-A25B-CFEB4FD06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023DC-A193-46CD-A704-2CA463A1838A}"/>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16847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1ED5-A0F7-43D0-9A53-7B30A646C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1F9EA9-8B8E-4CEF-BC33-72068AB6C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348B25-BCA4-493A-B653-562BF9887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ABDD3C-D721-484B-8E55-6ED08A9E371A}"/>
              </a:ext>
            </a:extLst>
          </p:cNvPr>
          <p:cNvSpPr>
            <a:spLocks noGrp="1"/>
          </p:cNvSpPr>
          <p:nvPr>
            <p:ph type="dt" sz="half" idx="10"/>
          </p:nvPr>
        </p:nvSpPr>
        <p:spPr/>
        <p:txBody>
          <a:bodyPr/>
          <a:lstStyle/>
          <a:p>
            <a:fld id="{1B81A7C9-4ACD-41C1-8AAA-13C530084F22}" type="datetimeFigureOut">
              <a:rPr lang="en-US" smtClean="0"/>
              <a:t>09/07/2018</a:t>
            </a:fld>
            <a:endParaRPr lang="en-US"/>
          </a:p>
        </p:txBody>
      </p:sp>
      <p:sp>
        <p:nvSpPr>
          <p:cNvPr id="6" name="Footer Placeholder 5">
            <a:extLst>
              <a:ext uri="{FF2B5EF4-FFF2-40B4-BE49-F238E27FC236}">
                <a16:creationId xmlns:a16="http://schemas.microsoft.com/office/drawing/2014/main" id="{0F54F764-4147-4D8A-863F-7A157260E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5C36C-455F-45FD-9B0F-36057AC7CD7C}"/>
              </a:ext>
            </a:extLst>
          </p:cNvPr>
          <p:cNvSpPr>
            <a:spLocks noGrp="1"/>
          </p:cNvSpPr>
          <p:nvPr>
            <p:ph type="sldNum" sz="quarter" idx="12"/>
          </p:nvPr>
        </p:nvSpPr>
        <p:spPr/>
        <p:txBody>
          <a:bodyPr/>
          <a:lstStyle/>
          <a:p>
            <a:fld id="{DD41C0AE-24D7-451C-911C-D7405DF742D0}" type="slidenum">
              <a:rPr lang="en-US" smtClean="0"/>
              <a:t>‹#›</a:t>
            </a:fld>
            <a:endParaRPr lang="en-US"/>
          </a:p>
        </p:txBody>
      </p:sp>
    </p:spTree>
    <p:extLst>
      <p:ext uri="{BB962C8B-B14F-4D97-AF65-F5344CB8AC3E}">
        <p14:creationId xmlns:p14="http://schemas.microsoft.com/office/powerpoint/2010/main" val="29660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CC2B6-16D7-4DC9-8B83-328D2A1B37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A7F2E-2939-4F9F-8C1C-0284C733A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C17D2-7EF9-4D08-9236-C6DB66100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1A7C9-4ACD-41C1-8AAA-13C530084F22}" type="datetimeFigureOut">
              <a:rPr lang="en-US" smtClean="0"/>
              <a:t>09/07/2018</a:t>
            </a:fld>
            <a:endParaRPr lang="en-US"/>
          </a:p>
        </p:txBody>
      </p:sp>
      <p:sp>
        <p:nvSpPr>
          <p:cNvPr id="5" name="Footer Placeholder 4">
            <a:extLst>
              <a:ext uri="{FF2B5EF4-FFF2-40B4-BE49-F238E27FC236}">
                <a16:creationId xmlns:a16="http://schemas.microsoft.com/office/drawing/2014/main" id="{B6AB4870-67D0-4400-8B6C-C2B57BF05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57447-8F3E-4703-AE29-1D37A7EA3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1C0AE-24D7-451C-911C-D7405DF742D0}" type="slidenum">
              <a:rPr lang="en-US" smtClean="0"/>
              <a:t>‹#›</a:t>
            </a:fld>
            <a:endParaRPr lang="en-US"/>
          </a:p>
        </p:txBody>
      </p:sp>
    </p:spTree>
    <p:extLst>
      <p:ext uri="{BB962C8B-B14F-4D97-AF65-F5344CB8AC3E}">
        <p14:creationId xmlns:p14="http://schemas.microsoft.com/office/powerpoint/2010/main" val="4088736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98232-E316-457D-B905-61449A710CA7}"/>
              </a:ext>
            </a:extLst>
          </p:cNvPr>
          <p:cNvSpPr>
            <a:spLocks noGrp="1"/>
          </p:cNvSpPr>
          <p:nvPr>
            <p:ph type="ctrTitle"/>
          </p:nvPr>
        </p:nvSpPr>
        <p:spPr/>
        <p:txBody>
          <a:bodyPr>
            <a:normAutofit/>
          </a:bodyPr>
          <a:lstStyle/>
          <a:p>
            <a:r>
              <a:rPr lang="en-US" sz="7200">
                <a:latin typeface="Eras Demi ITC" panose="020B0805030504020804" pitchFamily="34" charset="0"/>
              </a:rPr>
              <a:t>Genetic Algorithm</a:t>
            </a:r>
          </a:p>
        </p:txBody>
      </p:sp>
      <p:sp>
        <p:nvSpPr>
          <p:cNvPr id="4" name="Slide Number Placeholder 3">
            <a:extLst>
              <a:ext uri="{FF2B5EF4-FFF2-40B4-BE49-F238E27FC236}">
                <a16:creationId xmlns:a16="http://schemas.microsoft.com/office/drawing/2014/main" id="{72858F74-2027-4A6C-B649-548426D0EFC5}"/>
              </a:ext>
            </a:extLst>
          </p:cNvPr>
          <p:cNvSpPr>
            <a:spLocks noGrp="1"/>
          </p:cNvSpPr>
          <p:nvPr>
            <p:ph type="sldNum" sz="quarter" idx="12"/>
          </p:nvPr>
        </p:nvSpPr>
        <p:spPr/>
        <p:txBody>
          <a:bodyPr/>
          <a:lstStyle/>
          <a:p>
            <a:fld id="{1E81BDB4-5F3F-464A-A32A-75B544C87B3D}" type="slidenum">
              <a:rPr lang="en-US" smtClean="0"/>
              <a:t>1</a:t>
            </a:fld>
            <a:endParaRPr lang="en-US"/>
          </a:p>
        </p:txBody>
      </p:sp>
    </p:spTree>
    <p:extLst>
      <p:ext uri="{BB962C8B-B14F-4D97-AF65-F5344CB8AC3E}">
        <p14:creationId xmlns:p14="http://schemas.microsoft.com/office/powerpoint/2010/main" val="2118360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F4D8E2-AA18-4552-BE8A-8F3DE62CA172}"/>
              </a:ext>
            </a:extLst>
          </p:cNvPr>
          <p:cNvSpPr>
            <a:spLocks noGrp="1"/>
          </p:cNvSpPr>
          <p:nvPr>
            <p:ph type="sldNum" sz="quarter" idx="12"/>
          </p:nvPr>
        </p:nvSpPr>
        <p:spPr/>
        <p:txBody>
          <a:bodyPr/>
          <a:lstStyle/>
          <a:p>
            <a:fld id="{1E81BDB4-5F3F-464A-A32A-75B544C87B3D}" type="slidenum">
              <a:rPr lang="en-US" smtClean="0"/>
              <a:pPr/>
              <a:t>10</a:t>
            </a:fld>
            <a:endParaRPr lang="en-US"/>
          </a:p>
        </p:txBody>
      </p:sp>
      <p:sp>
        <p:nvSpPr>
          <p:cNvPr id="4" name="Rectangle 3">
            <a:extLst>
              <a:ext uri="{FF2B5EF4-FFF2-40B4-BE49-F238E27FC236}">
                <a16:creationId xmlns:a16="http://schemas.microsoft.com/office/drawing/2014/main" id="{320D2B9A-08C8-4F63-B5F9-7E04769D33A0}"/>
              </a:ext>
            </a:extLst>
          </p:cNvPr>
          <p:cNvSpPr/>
          <p:nvPr/>
        </p:nvSpPr>
        <p:spPr>
          <a:xfrm>
            <a:off x="1484670" y="294053"/>
            <a:ext cx="9414387" cy="5170646"/>
          </a:xfrm>
          <a:prstGeom prst="rect">
            <a:avLst/>
          </a:prstGeom>
        </p:spPr>
        <p:txBody>
          <a:bodyPr wrap="square">
            <a:spAutoFit/>
          </a:bodyPr>
          <a:lstStyle/>
          <a:p>
            <a:pPr marL="457200" marR="0" indent="-457200" algn="just">
              <a:buFont typeface="Arial" panose="020B0604020202020204" pitchFamily="34" charset="0"/>
              <a:buChar char="•"/>
            </a:pPr>
            <a:r>
              <a:rPr lang="en-US" sz="3000" b="1">
                <a:solidFill>
                  <a:srgbClr val="C00000"/>
                </a:solidFill>
                <a:latin typeface="HENBEK+TimesNewRoman,Bold"/>
              </a:rPr>
              <a:t>Population</a:t>
            </a:r>
            <a:r>
              <a:rPr lang="en-US" sz="3000" b="1">
                <a:solidFill>
                  <a:srgbClr val="000000"/>
                </a:solidFill>
                <a:latin typeface="HENBEK+TimesNewRoman,Bold"/>
              </a:rPr>
              <a:t> </a:t>
            </a:r>
            <a:r>
              <a:rPr lang="en-US" sz="3000">
                <a:solidFill>
                  <a:srgbClr val="000000"/>
                </a:solidFill>
                <a:latin typeface="HENBCA+TimesNewRoman"/>
                <a:sym typeface="Wingdings" panose="05000000000000000000" pitchFamily="2" charset="2"/>
              </a:rPr>
              <a:t> </a:t>
            </a:r>
            <a:r>
              <a:rPr lang="en-US" sz="3000">
                <a:solidFill>
                  <a:srgbClr val="000000"/>
                </a:solidFill>
                <a:latin typeface="HENBCA+TimesNewRoman"/>
              </a:rPr>
              <a:t>collection of candidate solutions that we are considering during the course of the algorithm. </a:t>
            </a:r>
          </a:p>
          <a:p>
            <a:pPr marL="457200" marR="0" indent="-457200" algn="just">
              <a:buFont typeface="Arial" panose="020B0604020202020204" pitchFamily="34" charset="0"/>
              <a:buChar char="•"/>
            </a:pPr>
            <a:r>
              <a:rPr lang="en-US" sz="3000">
                <a:solidFill>
                  <a:srgbClr val="000000"/>
                </a:solidFill>
                <a:latin typeface="HENBCA+TimesNewRoman"/>
              </a:rPr>
              <a:t>Over the generations of the algorithm, new members are “born” into the population, while others “die” out of the population. </a:t>
            </a:r>
          </a:p>
          <a:p>
            <a:pPr marL="457200" marR="0" indent="-457200" algn="just">
              <a:buFont typeface="Arial" panose="020B0604020202020204" pitchFamily="34" charset="0"/>
              <a:buChar char="•"/>
            </a:pPr>
            <a:r>
              <a:rPr lang="en-US" sz="3000">
                <a:solidFill>
                  <a:srgbClr val="000000"/>
                </a:solidFill>
                <a:latin typeface="HENBCA+TimesNewRoman"/>
              </a:rPr>
              <a:t>A single solution in the population is referred to as an </a:t>
            </a:r>
            <a:r>
              <a:rPr lang="en-US" sz="3000" b="1">
                <a:solidFill>
                  <a:srgbClr val="000000"/>
                </a:solidFill>
                <a:latin typeface="HENBEK+TimesNewRoman,Bold"/>
              </a:rPr>
              <a:t>individual</a:t>
            </a:r>
            <a:r>
              <a:rPr lang="en-US" sz="3000">
                <a:solidFill>
                  <a:srgbClr val="000000"/>
                </a:solidFill>
                <a:latin typeface="HENBCA+TimesNewRoman"/>
              </a:rPr>
              <a:t>. </a:t>
            </a:r>
          </a:p>
          <a:p>
            <a:pPr marL="457200" indent="-457200" algn="just">
              <a:buFont typeface="Arial" panose="020B0604020202020204" pitchFamily="34" charset="0"/>
              <a:buChar char="•"/>
            </a:pPr>
            <a:r>
              <a:rPr lang="en-US" sz="3000" b="1"/>
              <a:t>Fitness </a:t>
            </a:r>
            <a:r>
              <a:rPr lang="en-US" sz="3000"/>
              <a:t>of an individual </a:t>
            </a:r>
            <a:r>
              <a:rPr lang="en-US" sz="3000">
                <a:sym typeface="Wingdings" panose="05000000000000000000" pitchFamily="2" charset="2"/>
              </a:rPr>
              <a:t>  </a:t>
            </a:r>
            <a:r>
              <a:rPr lang="en-US" sz="3000"/>
              <a:t>a measure of how “good” the solution represented by the individual is. The better the solution, the higher the fitness – obviously, this is dependent on the problem to be solved. </a:t>
            </a:r>
          </a:p>
        </p:txBody>
      </p:sp>
    </p:spTree>
    <p:extLst>
      <p:ext uri="{BB962C8B-B14F-4D97-AF65-F5344CB8AC3E}">
        <p14:creationId xmlns:p14="http://schemas.microsoft.com/office/powerpoint/2010/main" val="795126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495A91-2484-4B4F-8831-C835D5960490}"/>
              </a:ext>
            </a:extLst>
          </p:cNvPr>
          <p:cNvSpPr>
            <a:spLocks noGrp="1"/>
          </p:cNvSpPr>
          <p:nvPr>
            <p:ph type="sldNum" sz="quarter" idx="12"/>
          </p:nvPr>
        </p:nvSpPr>
        <p:spPr/>
        <p:txBody>
          <a:bodyPr/>
          <a:lstStyle/>
          <a:p>
            <a:fld id="{1E81BDB4-5F3F-464A-A32A-75B544C87B3D}" type="slidenum">
              <a:rPr lang="en-US" smtClean="0"/>
              <a:pPr/>
              <a:t>11</a:t>
            </a:fld>
            <a:endParaRPr lang="en-US"/>
          </a:p>
        </p:txBody>
      </p:sp>
      <p:sp>
        <p:nvSpPr>
          <p:cNvPr id="4" name="Rectangle 3">
            <a:extLst>
              <a:ext uri="{FF2B5EF4-FFF2-40B4-BE49-F238E27FC236}">
                <a16:creationId xmlns:a16="http://schemas.microsoft.com/office/drawing/2014/main" id="{1C564FB0-B48B-4403-823E-87C7CFF20E74}"/>
              </a:ext>
            </a:extLst>
          </p:cNvPr>
          <p:cNvSpPr/>
          <p:nvPr/>
        </p:nvSpPr>
        <p:spPr>
          <a:xfrm>
            <a:off x="1233948" y="460786"/>
            <a:ext cx="9738851" cy="5339923"/>
          </a:xfrm>
          <a:prstGeom prst="rect">
            <a:avLst/>
          </a:prstGeom>
        </p:spPr>
        <p:txBody>
          <a:bodyPr wrap="square">
            <a:spAutoFit/>
          </a:bodyPr>
          <a:lstStyle/>
          <a:p>
            <a:pPr marL="457200" indent="-457200" algn="just">
              <a:buFont typeface="Arial" panose="020B0604020202020204" pitchFamily="34" charset="0"/>
              <a:buChar char="•"/>
            </a:pPr>
            <a:r>
              <a:rPr lang="en-US" sz="3100">
                <a:solidFill>
                  <a:srgbClr val="000000"/>
                </a:solidFill>
                <a:latin typeface="HENBCA+TimesNewRoman"/>
              </a:rPr>
              <a:t>The </a:t>
            </a:r>
            <a:r>
              <a:rPr lang="en-US" sz="3100" b="1">
                <a:solidFill>
                  <a:srgbClr val="000000"/>
                </a:solidFill>
                <a:latin typeface="HENBEK+TimesNewRoman,Bold"/>
              </a:rPr>
              <a:t>selection </a:t>
            </a:r>
            <a:r>
              <a:rPr lang="en-US" sz="3100">
                <a:solidFill>
                  <a:srgbClr val="000000"/>
                </a:solidFill>
                <a:latin typeface="HENBCA+TimesNewRoman"/>
              </a:rPr>
              <a:t>process is analogous to the survival of the fittest in the natural world. </a:t>
            </a:r>
          </a:p>
          <a:p>
            <a:pPr marL="1371600" lvl="2" indent="-457200" algn="just">
              <a:buFont typeface="Arial" panose="020B0604020202020204" pitchFamily="34" charset="0"/>
              <a:buChar char="•"/>
            </a:pPr>
            <a:r>
              <a:rPr lang="en-US" sz="2800">
                <a:solidFill>
                  <a:srgbClr val="000000"/>
                </a:solidFill>
                <a:latin typeface="HENBCA+TimesNewRoman"/>
              </a:rPr>
              <a:t>Individuals are selected for “breeding” (or </a:t>
            </a:r>
            <a:r>
              <a:rPr lang="en-US" sz="2800" b="1">
                <a:solidFill>
                  <a:srgbClr val="000000"/>
                </a:solidFill>
                <a:latin typeface="HENBEK+TimesNewRoman,Bold"/>
              </a:rPr>
              <a:t>cross-over</a:t>
            </a:r>
            <a:r>
              <a:rPr lang="en-US" sz="2800">
                <a:solidFill>
                  <a:srgbClr val="000000"/>
                </a:solidFill>
                <a:latin typeface="HENBCA+TimesNewRoman"/>
              </a:rPr>
              <a:t>) based upon their fitness values – the fitter the individual, the more likely that individual will be able to reproduce. </a:t>
            </a:r>
          </a:p>
          <a:p>
            <a:pPr marL="457200" indent="-457200" algn="just">
              <a:buFont typeface="Arial" panose="020B0604020202020204" pitchFamily="34" charset="0"/>
              <a:buChar char="•"/>
            </a:pPr>
            <a:r>
              <a:rPr lang="en-US" sz="3100">
                <a:solidFill>
                  <a:srgbClr val="000000"/>
                </a:solidFill>
                <a:latin typeface="HENBCA+TimesNewRoman"/>
              </a:rPr>
              <a:t>The cross-over occurs by mingling the two solutions together to produce two new individuals. </a:t>
            </a:r>
          </a:p>
          <a:p>
            <a:pPr marL="457200" indent="-457200" algn="just">
              <a:buFont typeface="Arial" panose="020B0604020202020204" pitchFamily="34" charset="0"/>
              <a:buChar char="•"/>
            </a:pPr>
            <a:r>
              <a:rPr lang="en-US" sz="3100">
                <a:solidFill>
                  <a:srgbClr val="000000"/>
                </a:solidFill>
                <a:latin typeface="HENBCA+TimesNewRoman"/>
              </a:rPr>
              <a:t>During each generation, there is a small chance for each individual to </a:t>
            </a:r>
            <a:r>
              <a:rPr lang="en-US" sz="3100" b="1">
                <a:solidFill>
                  <a:srgbClr val="000000"/>
                </a:solidFill>
                <a:latin typeface="HENBEK+TimesNewRoman,Bold"/>
              </a:rPr>
              <a:t>mutate</a:t>
            </a:r>
            <a:r>
              <a:rPr lang="en-US" sz="3100">
                <a:solidFill>
                  <a:srgbClr val="000000"/>
                </a:solidFill>
                <a:latin typeface="HENBCA+TimesNewRoman"/>
              </a:rPr>
              <a:t>, which will change the individual in some small way. </a:t>
            </a:r>
            <a:endParaRPr lang="en-US" sz="3100"/>
          </a:p>
        </p:txBody>
      </p:sp>
    </p:spTree>
    <p:extLst>
      <p:ext uri="{BB962C8B-B14F-4D97-AF65-F5344CB8AC3E}">
        <p14:creationId xmlns:p14="http://schemas.microsoft.com/office/powerpoint/2010/main" val="203110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11C6-9603-4E67-82E6-DD65E43FCAC5}"/>
              </a:ext>
            </a:extLst>
          </p:cNvPr>
          <p:cNvSpPr>
            <a:spLocks noGrp="1"/>
          </p:cNvSpPr>
          <p:nvPr>
            <p:ph type="title"/>
          </p:nvPr>
        </p:nvSpPr>
        <p:spPr/>
        <p:txBody>
          <a:bodyPr>
            <a:normAutofit fontScale="90000"/>
          </a:bodyPr>
          <a:lstStyle/>
          <a:p>
            <a:r>
              <a:rPr lang="en-US"/>
              <a:t>Questions that need to be answered to use GA</a:t>
            </a:r>
          </a:p>
        </p:txBody>
      </p:sp>
      <p:sp>
        <p:nvSpPr>
          <p:cNvPr id="3" name="Slide Number Placeholder 2">
            <a:extLst>
              <a:ext uri="{FF2B5EF4-FFF2-40B4-BE49-F238E27FC236}">
                <a16:creationId xmlns:a16="http://schemas.microsoft.com/office/drawing/2014/main" id="{65788002-329F-4088-9665-B792BFFF90B5}"/>
              </a:ext>
            </a:extLst>
          </p:cNvPr>
          <p:cNvSpPr>
            <a:spLocks noGrp="1"/>
          </p:cNvSpPr>
          <p:nvPr>
            <p:ph type="sldNum" sz="quarter" idx="12"/>
          </p:nvPr>
        </p:nvSpPr>
        <p:spPr/>
        <p:txBody>
          <a:bodyPr/>
          <a:lstStyle/>
          <a:p>
            <a:fld id="{1E81BDB4-5F3F-464A-A32A-75B544C87B3D}" type="slidenum">
              <a:rPr lang="en-US" smtClean="0"/>
              <a:pPr/>
              <a:t>12</a:t>
            </a:fld>
            <a:endParaRPr lang="en-US"/>
          </a:p>
        </p:txBody>
      </p:sp>
      <p:sp>
        <p:nvSpPr>
          <p:cNvPr id="4" name="Rectangle 3">
            <a:extLst>
              <a:ext uri="{FF2B5EF4-FFF2-40B4-BE49-F238E27FC236}">
                <a16:creationId xmlns:a16="http://schemas.microsoft.com/office/drawing/2014/main" id="{A86346ED-6E29-46ED-8D5B-B36404A1AF13}"/>
              </a:ext>
            </a:extLst>
          </p:cNvPr>
          <p:cNvSpPr/>
          <p:nvPr/>
        </p:nvSpPr>
        <p:spPr>
          <a:xfrm>
            <a:off x="1484671" y="1168069"/>
            <a:ext cx="9148916" cy="3539430"/>
          </a:xfrm>
          <a:prstGeom prst="rect">
            <a:avLst/>
          </a:prstGeom>
        </p:spPr>
        <p:txBody>
          <a:bodyPr wrap="square">
            <a:spAutoFit/>
          </a:bodyPr>
          <a:lstStyle/>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is an individual represented?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is an individual’s fitness calculated?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are individuals selected for breeding?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are individuals crossed-over?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are individuals mutated?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How big should the population be? </a:t>
            </a:r>
          </a:p>
          <a:p>
            <a:pPr marL="514350" marR="0" indent="-514350" algn="just">
              <a:buFont typeface="+mj-lt"/>
              <a:buAutoNum type="arabicPeriod"/>
            </a:pPr>
            <a:r>
              <a:rPr lang="en-US" sz="3200">
                <a:solidFill>
                  <a:srgbClr val="000000"/>
                </a:solidFill>
                <a:latin typeface="Gisha" panose="020B0502040204020203" pitchFamily="34" charset="-79"/>
                <a:cs typeface="Gisha" panose="020B0502040204020203" pitchFamily="34" charset="-79"/>
              </a:rPr>
              <a:t>What are the “termination conditions”? </a:t>
            </a:r>
          </a:p>
        </p:txBody>
      </p:sp>
    </p:spTree>
    <p:extLst>
      <p:ext uri="{BB962C8B-B14F-4D97-AF65-F5344CB8AC3E}">
        <p14:creationId xmlns:p14="http://schemas.microsoft.com/office/powerpoint/2010/main" val="199691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71AC65-D561-4E5D-B80B-0BB0CE170265}"/>
              </a:ext>
            </a:extLst>
          </p:cNvPr>
          <p:cNvSpPr>
            <a:spLocks noGrp="1"/>
          </p:cNvSpPr>
          <p:nvPr>
            <p:ph type="sldNum" sz="quarter" idx="12"/>
          </p:nvPr>
        </p:nvSpPr>
        <p:spPr/>
        <p:txBody>
          <a:bodyPr/>
          <a:lstStyle/>
          <a:p>
            <a:fld id="{1E81BDB4-5F3F-464A-A32A-75B544C87B3D}" type="slidenum">
              <a:rPr lang="en-US" smtClean="0"/>
              <a:pPr/>
              <a:t>13</a:t>
            </a:fld>
            <a:endParaRPr lang="en-US"/>
          </a:p>
        </p:txBody>
      </p:sp>
      <p:sp>
        <p:nvSpPr>
          <p:cNvPr id="4" name="Rectangle 3">
            <a:extLst>
              <a:ext uri="{FF2B5EF4-FFF2-40B4-BE49-F238E27FC236}">
                <a16:creationId xmlns:a16="http://schemas.microsoft.com/office/drawing/2014/main" id="{8AAD80F2-3D49-4FEA-AAD4-B73CB4EBD8AF}"/>
              </a:ext>
            </a:extLst>
          </p:cNvPr>
          <p:cNvSpPr/>
          <p:nvPr/>
        </p:nvSpPr>
        <p:spPr>
          <a:xfrm>
            <a:off x="1204452" y="431290"/>
            <a:ext cx="9532374" cy="5509200"/>
          </a:xfrm>
          <a:prstGeom prst="rect">
            <a:avLst/>
          </a:prstGeom>
        </p:spPr>
        <p:txBody>
          <a:bodyPr wrap="square">
            <a:spAutoFit/>
          </a:bodyPr>
          <a:lstStyle/>
          <a:p>
            <a:pPr algn="just"/>
            <a:r>
              <a:rPr lang="en-US" sz="3200">
                <a:solidFill>
                  <a:srgbClr val="000000"/>
                </a:solidFill>
                <a:latin typeface="Helvetica" panose="020B0604020202020204" pitchFamily="34" charset="0"/>
                <a:cs typeface="Helvetica" panose="020B0604020202020204" pitchFamily="34" charset="0"/>
              </a:rPr>
              <a:t>Population size is highly variable. </a:t>
            </a:r>
          </a:p>
          <a:p>
            <a:pPr algn="just"/>
            <a:endParaRPr lang="en-US" sz="3200">
              <a:solidFill>
                <a:srgbClr val="000000"/>
              </a:solidFill>
              <a:latin typeface="HENBCA+TimesNewRoman"/>
            </a:endParaRPr>
          </a:p>
          <a:p>
            <a:pPr marL="457200" indent="-457200" algn="just">
              <a:buFont typeface="Arial" panose="020B0604020202020204" pitchFamily="34" charset="0"/>
              <a:buChar char="•"/>
            </a:pPr>
            <a:r>
              <a:rPr lang="en-US" sz="3200">
                <a:solidFill>
                  <a:srgbClr val="000000"/>
                </a:solidFill>
                <a:latin typeface="HENBCA+TimesNewRoman"/>
              </a:rPr>
              <a:t>The </a:t>
            </a:r>
            <a:r>
              <a:rPr lang="en-US" sz="3200" b="1">
                <a:solidFill>
                  <a:srgbClr val="000000"/>
                </a:solidFill>
                <a:latin typeface="HENBCA+TimesNewRoman"/>
              </a:rPr>
              <a:t>larger the population, the more possible solutions </a:t>
            </a:r>
            <a:r>
              <a:rPr lang="en-US" sz="3200">
                <a:solidFill>
                  <a:srgbClr val="000000"/>
                </a:solidFill>
                <a:latin typeface="HENBCA+TimesNewRoman"/>
              </a:rPr>
              <a:t>there are, which means that there is more variation in the population. Variation means that it is more likely that good solutions will be created. </a:t>
            </a:r>
          </a:p>
          <a:p>
            <a:pPr marL="457200" indent="-457200" algn="just">
              <a:buFont typeface="Arial" panose="020B0604020202020204" pitchFamily="34" charset="0"/>
              <a:buChar char="•"/>
            </a:pPr>
            <a:r>
              <a:rPr lang="en-US" sz="3200">
                <a:solidFill>
                  <a:srgbClr val="000000"/>
                </a:solidFill>
                <a:latin typeface="HENBCA+TimesNewRoman"/>
              </a:rPr>
              <a:t>Therefore, the </a:t>
            </a:r>
            <a:r>
              <a:rPr lang="en-US" sz="3200" b="1">
                <a:solidFill>
                  <a:srgbClr val="000000"/>
                </a:solidFill>
                <a:latin typeface="HENBCA+TimesNewRoman"/>
              </a:rPr>
              <a:t>population should be as large as possible</a:t>
            </a:r>
            <a:r>
              <a:rPr lang="en-US" sz="3200">
                <a:solidFill>
                  <a:srgbClr val="000000"/>
                </a:solidFill>
                <a:latin typeface="HENBCA+TimesNewRoman"/>
              </a:rPr>
              <a:t>. </a:t>
            </a:r>
          </a:p>
          <a:p>
            <a:pPr marL="457200" indent="-457200" algn="just">
              <a:buFont typeface="Arial" panose="020B0604020202020204" pitchFamily="34" charset="0"/>
              <a:buChar char="•"/>
            </a:pPr>
            <a:r>
              <a:rPr lang="en-US" sz="3200">
                <a:solidFill>
                  <a:srgbClr val="000000"/>
                </a:solidFill>
                <a:latin typeface="HENBCA+TimesNewRoman"/>
              </a:rPr>
              <a:t>The </a:t>
            </a:r>
            <a:r>
              <a:rPr lang="en-US" sz="3200" b="1">
                <a:solidFill>
                  <a:srgbClr val="000000"/>
                </a:solidFill>
                <a:latin typeface="HENBCA+TimesNewRoman"/>
              </a:rPr>
              <a:t>limiting factor </a:t>
            </a:r>
            <a:r>
              <a:rPr lang="en-US" sz="3200">
                <a:solidFill>
                  <a:srgbClr val="000000"/>
                </a:solidFill>
                <a:latin typeface="HENBCA+TimesNewRoman"/>
              </a:rPr>
              <a:t>is, of course, the </a:t>
            </a:r>
            <a:r>
              <a:rPr lang="en-US" sz="3200" b="1">
                <a:solidFill>
                  <a:srgbClr val="000000"/>
                </a:solidFill>
                <a:latin typeface="HENBCA+TimesNewRoman"/>
              </a:rPr>
              <a:t>running time </a:t>
            </a:r>
            <a:r>
              <a:rPr lang="en-US" sz="3200">
                <a:solidFill>
                  <a:srgbClr val="000000"/>
                </a:solidFill>
                <a:latin typeface="HENBCA+TimesNewRoman"/>
              </a:rPr>
              <a:t>of the algorithm. The </a:t>
            </a:r>
            <a:r>
              <a:rPr lang="en-US" sz="3200" b="1">
                <a:solidFill>
                  <a:srgbClr val="000000"/>
                </a:solidFill>
                <a:latin typeface="HENBCA+TimesNewRoman"/>
              </a:rPr>
              <a:t>larger the population, the longer the algorithm takes to run</a:t>
            </a:r>
            <a:r>
              <a:rPr lang="en-US" sz="3200">
                <a:solidFill>
                  <a:srgbClr val="000000"/>
                </a:solidFill>
                <a:latin typeface="HENBCA+TimesNewRoman"/>
              </a:rPr>
              <a:t>. </a:t>
            </a:r>
            <a:endParaRPr lang="en-US" sz="3200"/>
          </a:p>
        </p:txBody>
      </p:sp>
    </p:spTree>
    <p:extLst>
      <p:ext uri="{BB962C8B-B14F-4D97-AF65-F5344CB8AC3E}">
        <p14:creationId xmlns:p14="http://schemas.microsoft.com/office/powerpoint/2010/main" val="2983401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1C55-EB15-4848-9DD8-F0B840F8D6CC}"/>
              </a:ext>
            </a:extLst>
          </p:cNvPr>
          <p:cNvSpPr>
            <a:spLocks noGrp="1"/>
          </p:cNvSpPr>
          <p:nvPr>
            <p:ph type="title"/>
          </p:nvPr>
        </p:nvSpPr>
        <p:spPr/>
        <p:txBody>
          <a:bodyPr/>
          <a:lstStyle/>
          <a:p>
            <a:r>
              <a:rPr lang="en-US"/>
              <a:t>An Application of GA</a:t>
            </a:r>
          </a:p>
        </p:txBody>
      </p:sp>
      <p:sp>
        <p:nvSpPr>
          <p:cNvPr id="3" name="Slide Number Placeholder 2">
            <a:extLst>
              <a:ext uri="{FF2B5EF4-FFF2-40B4-BE49-F238E27FC236}">
                <a16:creationId xmlns:a16="http://schemas.microsoft.com/office/drawing/2014/main" id="{2B0FA693-F9D9-4BA5-8EAE-44AFBDCFED8E}"/>
              </a:ext>
            </a:extLst>
          </p:cNvPr>
          <p:cNvSpPr>
            <a:spLocks noGrp="1"/>
          </p:cNvSpPr>
          <p:nvPr>
            <p:ph type="sldNum" sz="quarter" idx="12"/>
          </p:nvPr>
        </p:nvSpPr>
        <p:spPr/>
        <p:txBody>
          <a:bodyPr/>
          <a:lstStyle/>
          <a:p>
            <a:fld id="{1E81BDB4-5F3F-464A-A32A-75B544C87B3D}" type="slidenum">
              <a:rPr lang="en-US" smtClean="0"/>
              <a:pPr/>
              <a:t>14</a:t>
            </a:fld>
            <a:endParaRPr lang="en-US"/>
          </a:p>
        </p:txBody>
      </p:sp>
      <p:sp>
        <p:nvSpPr>
          <p:cNvPr id="4" name="Rectangle 3">
            <a:extLst>
              <a:ext uri="{FF2B5EF4-FFF2-40B4-BE49-F238E27FC236}">
                <a16:creationId xmlns:a16="http://schemas.microsoft.com/office/drawing/2014/main" id="{688F6181-932F-4B7B-A144-CEE74F655EF1}"/>
              </a:ext>
            </a:extLst>
          </p:cNvPr>
          <p:cNvSpPr/>
          <p:nvPr/>
        </p:nvSpPr>
        <p:spPr>
          <a:xfrm>
            <a:off x="1499419" y="1320640"/>
            <a:ext cx="6553199" cy="7694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4400" b="1">
                <a:solidFill>
                  <a:srgbClr val="000000"/>
                </a:solidFill>
                <a:latin typeface="HENBEK+TimesNewRoman,Bold"/>
              </a:rPr>
              <a:t>FUNCTION MAXIMIZATION </a:t>
            </a:r>
            <a:endParaRPr lang="en-US" sz="4400">
              <a:solidFill>
                <a:srgbClr val="000000"/>
              </a:solidFill>
              <a:latin typeface="HENBEK+TimesNewRoman,Bold"/>
            </a:endParaRPr>
          </a:p>
        </p:txBody>
      </p:sp>
      <p:sp>
        <p:nvSpPr>
          <p:cNvPr id="5" name="Rectangle 4">
            <a:extLst>
              <a:ext uri="{FF2B5EF4-FFF2-40B4-BE49-F238E27FC236}">
                <a16:creationId xmlns:a16="http://schemas.microsoft.com/office/drawing/2014/main" id="{BC012576-0FED-4573-845D-1A3DDE25DC0B}"/>
              </a:ext>
            </a:extLst>
          </p:cNvPr>
          <p:cNvSpPr/>
          <p:nvPr/>
        </p:nvSpPr>
        <p:spPr>
          <a:xfrm>
            <a:off x="2236839" y="2645548"/>
            <a:ext cx="8323006" cy="1077218"/>
          </a:xfrm>
          <a:prstGeom prst="rect">
            <a:avLst/>
          </a:prstGeom>
        </p:spPr>
        <p:txBody>
          <a:bodyPr wrap="square">
            <a:spAutoFit/>
          </a:bodyPr>
          <a:lstStyle/>
          <a:p>
            <a:pPr algn="just"/>
            <a:r>
              <a:rPr lang="en-US" sz="3200">
                <a:solidFill>
                  <a:srgbClr val="000000"/>
                </a:solidFill>
                <a:latin typeface="HENBCA+TimesNewRoman"/>
              </a:rPr>
              <a:t>Find values for a collection of variables that will maximize a particular function of those variables. </a:t>
            </a:r>
            <a:endParaRPr lang="en-US" sz="3200"/>
          </a:p>
        </p:txBody>
      </p:sp>
    </p:spTree>
    <p:extLst>
      <p:ext uri="{BB962C8B-B14F-4D97-AF65-F5344CB8AC3E}">
        <p14:creationId xmlns:p14="http://schemas.microsoft.com/office/powerpoint/2010/main" val="41542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72DC6E-DB98-4A87-B688-F209BCA95CEF}"/>
              </a:ext>
            </a:extLst>
          </p:cNvPr>
          <p:cNvSpPr>
            <a:spLocks noGrp="1"/>
          </p:cNvSpPr>
          <p:nvPr>
            <p:ph type="sldNum" sz="quarter" idx="12"/>
          </p:nvPr>
        </p:nvSpPr>
        <p:spPr/>
        <p:txBody>
          <a:bodyPr/>
          <a:lstStyle/>
          <a:p>
            <a:fld id="{1E81BDB4-5F3F-464A-A32A-75B544C87B3D}" type="slidenum">
              <a:rPr lang="en-US" smtClean="0"/>
              <a:pPr/>
              <a:t>15</a:t>
            </a:fld>
            <a:endParaRPr lang="en-US"/>
          </a:p>
        </p:txBody>
      </p:sp>
      <p:sp>
        <p:nvSpPr>
          <p:cNvPr id="4" name="Rectangle 3">
            <a:extLst>
              <a:ext uri="{FF2B5EF4-FFF2-40B4-BE49-F238E27FC236}">
                <a16:creationId xmlns:a16="http://schemas.microsoft.com/office/drawing/2014/main" id="{7037EAA1-B553-477C-8C8F-A68E2832360E}"/>
              </a:ext>
            </a:extLst>
          </p:cNvPr>
          <p:cNvSpPr/>
          <p:nvPr/>
        </p:nvSpPr>
        <p:spPr>
          <a:xfrm>
            <a:off x="1691147" y="657603"/>
            <a:ext cx="9148917" cy="1200329"/>
          </a:xfrm>
          <a:prstGeom prst="rect">
            <a:avLst/>
          </a:prstGeom>
        </p:spPr>
        <p:txBody>
          <a:bodyPr wrap="square">
            <a:spAutoFit/>
          </a:bodyPr>
          <a:lstStyle/>
          <a:p>
            <a:pPr algn="just"/>
            <a:r>
              <a:rPr lang="en-US" sz="3600">
                <a:solidFill>
                  <a:srgbClr val="000000"/>
                </a:solidFill>
                <a:latin typeface="HENBCA+TimesNewRoman"/>
              </a:rPr>
              <a:t>Determine the variables that produce the maximum value for this function: </a:t>
            </a:r>
            <a:endParaRPr lang="en-US" sz="3600"/>
          </a:p>
        </p:txBody>
      </p:sp>
      <p:pic>
        <p:nvPicPr>
          <p:cNvPr id="5" name="Picture 4">
            <a:extLst>
              <a:ext uri="{FF2B5EF4-FFF2-40B4-BE49-F238E27FC236}">
                <a16:creationId xmlns:a16="http://schemas.microsoft.com/office/drawing/2014/main" id="{368F6E06-1970-499C-B38F-FAE052539F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33955" y="2427338"/>
            <a:ext cx="10124090" cy="537087"/>
          </a:xfrm>
          <a:prstGeom prst="rect">
            <a:avLst/>
          </a:prstGeom>
          <a:ln>
            <a:noFill/>
          </a:ln>
        </p:spPr>
      </p:pic>
    </p:spTree>
    <p:extLst>
      <p:ext uri="{BB962C8B-B14F-4D97-AF65-F5344CB8AC3E}">
        <p14:creationId xmlns:p14="http://schemas.microsoft.com/office/powerpoint/2010/main" val="57254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28980F-BC3F-4C26-B572-6BDB98893750}"/>
              </a:ext>
            </a:extLst>
          </p:cNvPr>
          <p:cNvSpPr>
            <a:spLocks noGrp="1"/>
          </p:cNvSpPr>
          <p:nvPr>
            <p:ph type="sldNum" sz="quarter" idx="12"/>
          </p:nvPr>
        </p:nvSpPr>
        <p:spPr/>
        <p:txBody>
          <a:bodyPr/>
          <a:lstStyle/>
          <a:p>
            <a:fld id="{1E81BDB4-5F3F-464A-A32A-75B544C87B3D}" type="slidenum">
              <a:rPr lang="en-US" smtClean="0"/>
              <a:pPr/>
              <a:t>16</a:t>
            </a:fld>
            <a:endParaRPr lang="en-US"/>
          </a:p>
        </p:txBody>
      </p:sp>
      <p:sp>
        <p:nvSpPr>
          <p:cNvPr id="4" name="Rectangle 3">
            <a:extLst>
              <a:ext uri="{FF2B5EF4-FFF2-40B4-BE49-F238E27FC236}">
                <a16:creationId xmlns:a16="http://schemas.microsoft.com/office/drawing/2014/main" id="{8789FFAA-54FC-4FFA-8A1C-BA7063AD3770}"/>
              </a:ext>
            </a:extLst>
          </p:cNvPr>
          <p:cNvSpPr/>
          <p:nvPr/>
        </p:nvSpPr>
        <p:spPr>
          <a:xfrm>
            <a:off x="1233947" y="258756"/>
            <a:ext cx="6435213" cy="584775"/>
          </a:xfrm>
          <a:prstGeom prst="rect">
            <a:avLst/>
          </a:prstGeom>
        </p:spPr>
        <p:txBody>
          <a:bodyPr wrap="square">
            <a:spAutoFit/>
          </a:bodyPr>
          <a:lstStyle/>
          <a:p>
            <a:pPr marR="0" algn="just"/>
            <a:r>
              <a:rPr lang="en-US" sz="3200" b="1">
                <a:solidFill>
                  <a:srgbClr val="000000"/>
                </a:solidFill>
                <a:latin typeface="HENBEK+TimesNewRoman,Bold"/>
              </a:rPr>
              <a:t>1. How is an individual represented? </a:t>
            </a:r>
            <a:endParaRPr lang="en-US" sz="3200">
              <a:solidFill>
                <a:srgbClr val="000000"/>
              </a:solidFill>
              <a:latin typeface="HENBEK+TimesNewRoman,Bold"/>
            </a:endParaRPr>
          </a:p>
        </p:txBody>
      </p:sp>
      <p:sp>
        <p:nvSpPr>
          <p:cNvPr id="5" name="Rectangle 4">
            <a:extLst>
              <a:ext uri="{FF2B5EF4-FFF2-40B4-BE49-F238E27FC236}">
                <a16:creationId xmlns:a16="http://schemas.microsoft.com/office/drawing/2014/main" id="{2536CB84-DBB3-4427-A68B-8AB6EF607AAE}"/>
              </a:ext>
            </a:extLst>
          </p:cNvPr>
          <p:cNvSpPr/>
          <p:nvPr/>
        </p:nvSpPr>
        <p:spPr>
          <a:xfrm>
            <a:off x="2133599" y="982068"/>
            <a:ext cx="8794955"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a:solidFill>
                  <a:srgbClr val="000000"/>
                </a:solidFill>
                <a:latin typeface="Gisha" panose="020B0502040204020203" pitchFamily="34" charset="-79"/>
                <a:cs typeface="Gisha" panose="020B0502040204020203" pitchFamily="34" charset="-79"/>
              </a:rPr>
              <a:t>Choose a size in bits for each variable, and then concatenate the four values together into a single bit string. </a:t>
            </a:r>
            <a:endParaRPr lang="en-US" sz="2800">
              <a:latin typeface="Gisha" panose="020B0502040204020203" pitchFamily="34" charset="-79"/>
              <a:cs typeface="Gisha" panose="020B0502040204020203" pitchFamily="34" charset="-79"/>
            </a:endParaRPr>
          </a:p>
        </p:txBody>
      </p:sp>
      <p:sp>
        <p:nvSpPr>
          <p:cNvPr id="6" name="Rectangle 5">
            <a:extLst>
              <a:ext uri="{FF2B5EF4-FFF2-40B4-BE49-F238E27FC236}">
                <a16:creationId xmlns:a16="http://schemas.microsoft.com/office/drawing/2014/main" id="{026CDA4C-1A00-454C-9865-7580CB044F90}"/>
              </a:ext>
            </a:extLst>
          </p:cNvPr>
          <p:cNvSpPr/>
          <p:nvPr/>
        </p:nvSpPr>
        <p:spPr>
          <a:xfrm>
            <a:off x="2852695" y="2831380"/>
            <a:ext cx="4801314" cy="70788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4000">
                <a:solidFill>
                  <a:srgbClr val="000000"/>
                </a:solidFill>
                <a:latin typeface="HENEMG+CourierNewPSMT"/>
              </a:rPr>
              <a:t>1101 0110 0111 1100 </a:t>
            </a:r>
            <a:endParaRPr lang="en-US" sz="4000"/>
          </a:p>
        </p:txBody>
      </p:sp>
      <p:sp>
        <p:nvSpPr>
          <p:cNvPr id="7" name="Rectangle 6">
            <a:extLst>
              <a:ext uri="{FF2B5EF4-FFF2-40B4-BE49-F238E27FC236}">
                <a16:creationId xmlns:a16="http://schemas.microsoft.com/office/drawing/2014/main" id="{38249256-1E43-4730-8207-692573133133}"/>
              </a:ext>
            </a:extLst>
          </p:cNvPr>
          <p:cNvSpPr/>
          <p:nvPr/>
        </p:nvSpPr>
        <p:spPr>
          <a:xfrm>
            <a:off x="1664102" y="3741973"/>
            <a:ext cx="9733947" cy="523220"/>
          </a:xfrm>
          <a:prstGeom prst="rect">
            <a:avLst/>
          </a:prstGeom>
        </p:spPr>
        <p:txBody>
          <a:bodyPr wrap="none">
            <a:spAutoFit/>
          </a:bodyPr>
          <a:lstStyle/>
          <a:p>
            <a:r>
              <a:rPr lang="en-US" sz="2800">
                <a:solidFill>
                  <a:srgbClr val="000000"/>
                </a:solidFill>
                <a:latin typeface="Gisha" panose="020B0502040204020203" pitchFamily="34" charset="-79"/>
                <a:cs typeface="Gisha" panose="020B0502040204020203" pitchFamily="34" charset="-79"/>
              </a:rPr>
              <a:t>represents a solution where w = 13, x = 6, y = 7, and z = 12. </a:t>
            </a:r>
            <a:endParaRPr lang="en-US" sz="28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25094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B6E385-0EE1-4125-8C0A-BE7802EC10B8}"/>
              </a:ext>
            </a:extLst>
          </p:cNvPr>
          <p:cNvSpPr>
            <a:spLocks noGrp="1"/>
          </p:cNvSpPr>
          <p:nvPr>
            <p:ph type="sldNum" sz="quarter" idx="12"/>
          </p:nvPr>
        </p:nvSpPr>
        <p:spPr/>
        <p:txBody>
          <a:bodyPr/>
          <a:lstStyle/>
          <a:p>
            <a:fld id="{1E81BDB4-5F3F-464A-A32A-75B544C87B3D}" type="slidenum">
              <a:rPr lang="en-US" smtClean="0"/>
              <a:pPr/>
              <a:t>17</a:t>
            </a:fld>
            <a:endParaRPr lang="en-US"/>
          </a:p>
        </p:txBody>
      </p:sp>
      <p:sp>
        <p:nvSpPr>
          <p:cNvPr id="4" name="Rectangle 3">
            <a:extLst>
              <a:ext uri="{FF2B5EF4-FFF2-40B4-BE49-F238E27FC236}">
                <a16:creationId xmlns:a16="http://schemas.microsoft.com/office/drawing/2014/main" id="{C00848CE-0766-43AF-8619-7D3005B6ABF2}"/>
              </a:ext>
            </a:extLst>
          </p:cNvPr>
          <p:cNvSpPr/>
          <p:nvPr/>
        </p:nvSpPr>
        <p:spPr>
          <a:xfrm>
            <a:off x="1263445" y="347246"/>
            <a:ext cx="8588478" cy="646331"/>
          </a:xfrm>
          <a:prstGeom prst="rect">
            <a:avLst/>
          </a:prstGeom>
        </p:spPr>
        <p:txBody>
          <a:bodyPr wrap="square">
            <a:spAutoFit/>
          </a:bodyPr>
          <a:lstStyle/>
          <a:p>
            <a:pPr marR="0" algn="just"/>
            <a:r>
              <a:rPr lang="en-US" sz="3600" b="1">
                <a:solidFill>
                  <a:srgbClr val="000000"/>
                </a:solidFill>
                <a:latin typeface="HENBEK+TimesNewRoman,Bold"/>
              </a:rPr>
              <a:t>2. How is an individual’s fitness calculated? </a:t>
            </a:r>
            <a:endParaRPr lang="en-US" sz="3600">
              <a:solidFill>
                <a:srgbClr val="000000"/>
              </a:solidFill>
              <a:latin typeface="HENBEK+TimesNewRoman,Bold"/>
            </a:endParaRPr>
          </a:p>
        </p:txBody>
      </p:sp>
      <p:sp>
        <p:nvSpPr>
          <p:cNvPr id="5" name="Rectangle 4">
            <a:extLst>
              <a:ext uri="{FF2B5EF4-FFF2-40B4-BE49-F238E27FC236}">
                <a16:creationId xmlns:a16="http://schemas.microsoft.com/office/drawing/2014/main" id="{4A1BA1F2-1653-4009-AA8A-A7D28E61B7C7}"/>
              </a:ext>
            </a:extLst>
          </p:cNvPr>
          <p:cNvSpPr/>
          <p:nvPr/>
        </p:nvSpPr>
        <p:spPr>
          <a:xfrm>
            <a:off x="2509683" y="1218041"/>
            <a:ext cx="8802329"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a:solidFill>
                  <a:srgbClr val="000000"/>
                </a:solidFill>
                <a:latin typeface="Gisha" panose="020B0502040204020203" pitchFamily="34" charset="-79"/>
                <a:cs typeface="Gisha" panose="020B0502040204020203" pitchFamily="34" charset="-79"/>
              </a:rPr>
              <a:t>The </a:t>
            </a:r>
            <a:r>
              <a:rPr lang="en-US" sz="2800" b="1">
                <a:solidFill>
                  <a:srgbClr val="C00000"/>
                </a:solidFill>
                <a:latin typeface="Gisha" panose="020B0502040204020203" pitchFamily="34" charset="-79"/>
                <a:cs typeface="Gisha" panose="020B0502040204020203" pitchFamily="34" charset="-79"/>
              </a:rPr>
              <a:t>fitness function </a:t>
            </a:r>
            <a:r>
              <a:rPr lang="en-US" sz="2800">
                <a:solidFill>
                  <a:srgbClr val="000000"/>
                </a:solidFill>
                <a:latin typeface="Gisha" panose="020B0502040204020203" pitchFamily="34" charset="-79"/>
                <a:cs typeface="Gisha" panose="020B0502040204020203" pitchFamily="34" charset="-79"/>
              </a:rPr>
              <a:t>is a function that measures the value of the individual relative to the rest of the population. </a:t>
            </a:r>
            <a:endParaRPr lang="en-US" sz="2800">
              <a:latin typeface="Gisha" panose="020B0502040204020203" pitchFamily="34" charset="-79"/>
              <a:cs typeface="Gisha" panose="020B0502040204020203" pitchFamily="34" charset="-79"/>
            </a:endParaRPr>
          </a:p>
        </p:txBody>
      </p:sp>
      <p:sp>
        <p:nvSpPr>
          <p:cNvPr id="6" name="Rectangle 5">
            <a:extLst>
              <a:ext uri="{FF2B5EF4-FFF2-40B4-BE49-F238E27FC236}">
                <a16:creationId xmlns:a16="http://schemas.microsoft.com/office/drawing/2014/main" id="{F0E4AAB2-7224-4B22-8D9A-07EECD73CE7A}"/>
              </a:ext>
            </a:extLst>
          </p:cNvPr>
          <p:cNvSpPr/>
          <p:nvPr/>
        </p:nvSpPr>
        <p:spPr>
          <a:xfrm>
            <a:off x="1482878" y="2827500"/>
            <a:ext cx="7698839" cy="523220"/>
          </a:xfrm>
          <a:prstGeom prst="rect">
            <a:avLst/>
          </a:prstGeom>
        </p:spPr>
        <p:txBody>
          <a:bodyPr wrap="none">
            <a:spAutoFit/>
          </a:bodyPr>
          <a:lstStyle/>
          <a:p>
            <a:r>
              <a:rPr lang="en-US" sz="2800">
                <a:solidFill>
                  <a:srgbClr val="000000"/>
                </a:solidFill>
                <a:latin typeface="Gisha" panose="020B0502040204020203" pitchFamily="34" charset="-79"/>
                <a:cs typeface="Gisha" panose="020B0502040204020203" pitchFamily="34" charset="-79"/>
              </a:rPr>
              <a:t>Assume we have a population of 4</a:t>
            </a:r>
            <a:r>
              <a:rPr lang="en-US" sz="2800" baseline="30000">
                <a:solidFill>
                  <a:srgbClr val="000000"/>
                </a:solidFill>
                <a:latin typeface="Gisha" panose="020B0502040204020203" pitchFamily="34" charset="-79"/>
                <a:cs typeface="Gisha" panose="020B0502040204020203" pitchFamily="34" charset="-79"/>
              </a:rPr>
              <a:t> </a:t>
            </a:r>
            <a:r>
              <a:rPr lang="en-US" sz="2800">
                <a:solidFill>
                  <a:srgbClr val="000000"/>
                </a:solidFill>
                <a:latin typeface="Gisha" panose="020B0502040204020203" pitchFamily="34" charset="-79"/>
                <a:cs typeface="Gisha" panose="020B0502040204020203" pitchFamily="34" charset="-79"/>
              </a:rPr>
              <a:t>individuals: </a:t>
            </a:r>
            <a:endParaRPr lang="en-US" sz="2800">
              <a:latin typeface="Gisha" panose="020B0502040204020203" pitchFamily="34" charset="-79"/>
              <a:cs typeface="Gisha" panose="020B0502040204020203" pitchFamily="34" charset="-79"/>
            </a:endParaRPr>
          </a:p>
        </p:txBody>
      </p:sp>
      <p:pic>
        <p:nvPicPr>
          <p:cNvPr id="8" name="Picture 7">
            <a:extLst>
              <a:ext uri="{FF2B5EF4-FFF2-40B4-BE49-F238E27FC236}">
                <a16:creationId xmlns:a16="http://schemas.microsoft.com/office/drawing/2014/main" id="{28E9CC2F-DF5A-4F86-87A7-49124C51E39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2878" y="3593868"/>
            <a:ext cx="8753475" cy="1771650"/>
          </a:xfrm>
          <a:prstGeom prst="rect">
            <a:avLst/>
          </a:prstGeom>
          <a:ln>
            <a:solidFill>
              <a:schemeClr val="tx1"/>
            </a:solidFill>
          </a:ln>
        </p:spPr>
      </p:pic>
    </p:spTree>
    <p:extLst>
      <p:ext uri="{BB962C8B-B14F-4D97-AF65-F5344CB8AC3E}">
        <p14:creationId xmlns:p14="http://schemas.microsoft.com/office/powerpoint/2010/main" val="151036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B775DF-617F-4D6B-A808-E1379929B8D4}"/>
              </a:ext>
            </a:extLst>
          </p:cNvPr>
          <p:cNvSpPr>
            <a:spLocks noGrp="1"/>
          </p:cNvSpPr>
          <p:nvPr>
            <p:ph type="sldNum" sz="quarter" idx="12"/>
          </p:nvPr>
        </p:nvSpPr>
        <p:spPr/>
        <p:txBody>
          <a:bodyPr/>
          <a:lstStyle/>
          <a:p>
            <a:fld id="{1E81BDB4-5F3F-464A-A32A-75B544C87B3D}" type="slidenum">
              <a:rPr lang="en-US" smtClean="0"/>
              <a:pPr/>
              <a:t>18</a:t>
            </a:fld>
            <a:endParaRPr lang="en-US"/>
          </a:p>
        </p:txBody>
      </p:sp>
      <p:sp>
        <p:nvSpPr>
          <p:cNvPr id="4" name="Rectangle 3">
            <a:extLst>
              <a:ext uri="{FF2B5EF4-FFF2-40B4-BE49-F238E27FC236}">
                <a16:creationId xmlns:a16="http://schemas.microsoft.com/office/drawing/2014/main" id="{428FBF47-6B21-46C7-AED2-5E44EAEBE519}"/>
              </a:ext>
            </a:extLst>
          </p:cNvPr>
          <p:cNvSpPr/>
          <p:nvPr/>
        </p:nvSpPr>
        <p:spPr>
          <a:xfrm>
            <a:off x="1248697" y="212607"/>
            <a:ext cx="10048568" cy="2246769"/>
          </a:xfrm>
          <a:prstGeom prst="rect">
            <a:avLst/>
          </a:prstGeom>
          <a:ln>
            <a:solidFill>
              <a:schemeClr val="tx1"/>
            </a:solidFill>
          </a:ln>
        </p:spPr>
        <p:txBody>
          <a:bodyPr wrap="square">
            <a:spAutoFit/>
          </a:bodyPr>
          <a:lstStyle/>
          <a:p>
            <a:pPr algn="just"/>
            <a:r>
              <a:rPr lang="en-US" sz="2800">
                <a:solidFill>
                  <a:srgbClr val="000000"/>
                </a:solidFill>
                <a:latin typeface="HENBCA+TimesNewRoman"/>
              </a:rPr>
              <a:t>The fitness function can be chosen from many options. For example:</a:t>
            </a:r>
          </a:p>
          <a:p>
            <a:pPr marL="514350" indent="-514350" algn="just">
              <a:buFont typeface="+mj-lt"/>
              <a:buAutoNum type="arabicPeriod"/>
            </a:pPr>
            <a:r>
              <a:rPr lang="en-US" sz="2800">
                <a:solidFill>
                  <a:srgbClr val="000000"/>
                </a:solidFill>
                <a:latin typeface="HENBCA+TimesNewRoman"/>
              </a:rPr>
              <a:t>The individuals could be listed in order from lowest to highest evaluation function values, and an ordinal ranking applied. Or, </a:t>
            </a:r>
          </a:p>
          <a:p>
            <a:pPr marL="514350" indent="-514350" algn="just">
              <a:buFont typeface="+mj-lt"/>
              <a:buAutoNum type="arabicPeriod"/>
            </a:pPr>
            <a:r>
              <a:rPr lang="en-US" sz="2800">
                <a:solidFill>
                  <a:srgbClr val="000000"/>
                </a:solidFill>
                <a:latin typeface="HENBCA+TimesNewRoman"/>
              </a:rPr>
              <a:t>The fitness function could be the individual’s evaluation value divided by the average evaluation value</a:t>
            </a:r>
            <a:r>
              <a:rPr lang="en-US" sz="2800" baseline="30000">
                <a:solidFill>
                  <a:srgbClr val="000000"/>
                </a:solidFill>
                <a:latin typeface="HENBCA+TimesNewRoman"/>
              </a:rPr>
              <a:t>2</a:t>
            </a:r>
            <a:r>
              <a:rPr lang="en-US" sz="2800">
                <a:solidFill>
                  <a:srgbClr val="000000"/>
                </a:solidFill>
                <a:latin typeface="HENBCA+TimesNewRoman"/>
              </a:rPr>
              <a:t>. </a:t>
            </a:r>
            <a:endParaRPr lang="en-US" sz="2800"/>
          </a:p>
        </p:txBody>
      </p:sp>
      <p:pic>
        <p:nvPicPr>
          <p:cNvPr id="6" name="Picture 5">
            <a:extLst>
              <a:ext uri="{FF2B5EF4-FFF2-40B4-BE49-F238E27FC236}">
                <a16:creationId xmlns:a16="http://schemas.microsoft.com/office/drawing/2014/main" id="{87AD85B5-1C67-4888-8F4B-33E1AABB68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762304" y="2721349"/>
            <a:ext cx="9021354" cy="1894896"/>
          </a:xfrm>
          <a:prstGeom prst="rect">
            <a:avLst/>
          </a:prstGeom>
          <a:ln>
            <a:solidFill>
              <a:schemeClr val="tx1"/>
            </a:solidFill>
          </a:ln>
        </p:spPr>
      </p:pic>
      <p:sp>
        <p:nvSpPr>
          <p:cNvPr id="7" name="Rectangle 6">
            <a:extLst>
              <a:ext uri="{FF2B5EF4-FFF2-40B4-BE49-F238E27FC236}">
                <a16:creationId xmlns:a16="http://schemas.microsoft.com/office/drawing/2014/main" id="{8AAF9460-6E62-49BC-9932-EE90C1864419}"/>
              </a:ext>
            </a:extLst>
          </p:cNvPr>
          <p:cNvSpPr/>
          <p:nvPr/>
        </p:nvSpPr>
        <p:spPr>
          <a:xfrm>
            <a:off x="1366684" y="4878218"/>
            <a:ext cx="941697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400">
                <a:solidFill>
                  <a:srgbClr val="000000"/>
                </a:solidFill>
                <a:latin typeface="Gisha" panose="020B0502040204020203" pitchFamily="34" charset="-79"/>
                <a:cs typeface="Gisha" panose="020B0502040204020203" pitchFamily="34" charset="-79"/>
              </a:rPr>
              <a:t>The key is that the fitness of an individual should represent the value of the individual relative to the rest of the population, so that the best individual has the highest fitness. </a:t>
            </a:r>
            <a:endParaRPr lang="en-US" sz="24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3018909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53E788-B8DF-40F9-9861-0B8F36678D00}"/>
              </a:ext>
            </a:extLst>
          </p:cNvPr>
          <p:cNvSpPr>
            <a:spLocks noGrp="1"/>
          </p:cNvSpPr>
          <p:nvPr>
            <p:ph type="sldNum" sz="quarter" idx="12"/>
          </p:nvPr>
        </p:nvSpPr>
        <p:spPr/>
        <p:txBody>
          <a:bodyPr/>
          <a:lstStyle/>
          <a:p>
            <a:fld id="{1E81BDB4-5F3F-464A-A32A-75B544C87B3D}" type="slidenum">
              <a:rPr lang="en-US" smtClean="0"/>
              <a:pPr/>
              <a:t>19</a:t>
            </a:fld>
            <a:endParaRPr lang="en-US"/>
          </a:p>
        </p:txBody>
      </p:sp>
      <p:sp>
        <p:nvSpPr>
          <p:cNvPr id="4" name="Rectangle 3">
            <a:extLst>
              <a:ext uri="{FF2B5EF4-FFF2-40B4-BE49-F238E27FC236}">
                <a16:creationId xmlns:a16="http://schemas.microsoft.com/office/drawing/2014/main" id="{0DCA2217-0DD3-4913-8F36-0C39A128A736}"/>
              </a:ext>
            </a:extLst>
          </p:cNvPr>
          <p:cNvSpPr/>
          <p:nvPr/>
        </p:nvSpPr>
        <p:spPr>
          <a:xfrm>
            <a:off x="1248697" y="317749"/>
            <a:ext cx="9001432" cy="646331"/>
          </a:xfrm>
          <a:prstGeom prst="rect">
            <a:avLst/>
          </a:prstGeom>
        </p:spPr>
        <p:txBody>
          <a:bodyPr wrap="square">
            <a:spAutoFit/>
          </a:bodyPr>
          <a:lstStyle/>
          <a:p>
            <a:pPr marR="0" algn="just"/>
            <a:r>
              <a:rPr lang="en-US" sz="3600" b="1">
                <a:solidFill>
                  <a:srgbClr val="000000"/>
                </a:solidFill>
                <a:latin typeface="HENBEK+TimesNewRoman,Bold"/>
              </a:rPr>
              <a:t>3. How are individuals selected for breeding? </a:t>
            </a:r>
            <a:endParaRPr lang="en-US" sz="3600">
              <a:solidFill>
                <a:srgbClr val="000000"/>
              </a:solidFill>
              <a:latin typeface="HENBEK+TimesNewRoman,Bold"/>
            </a:endParaRPr>
          </a:p>
        </p:txBody>
      </p:sp>
      <p:sp>
        <p:nvSpPr>
          <p:cNvPr id="5" name="Rectangle 4">
            <a:extLst>
              <a:ext uri="{FF2B5EF4-FFF2-40B4-BE49-F238E27FC236}">
                <a16:creationId xmlns:a16="http://schemas.microsoft.com/office/drawing/2014/main" id="{B621E899-A1AA-48DE-B07C-7DD96B344643}"/>
              </a:ext>
            </a:extLst>
          </p:cNvPr>
          <p:cNvSpPr/>
          <p:nvPr/>
        </p:nvSpPr>
        <p:spPr>
          <a:xfrm>
            <a:off x="1809136" y="1242451"/>
            <a:ext cx="9178412" cy="5262979"/>
          </a:xfrm>
          <a:prstGeom prst="rect">
            <a:avLst/>
          </a:prstGeom>
        </p:spPr>
        <p:txBody>
          <a:bodyPr wrap="square">
            <a:spAutoFit/>
          </a:bodyPr>
          <a:lstStyle/>
          <a:p>
            <a:pPr algn="just"/>
            <a:r>
              <a:rPr lang="en-US" sz="2800">
                <a:solidFill>
                  <a:srgbClr val="000000"/>
                </a:solidFill>
                <a:latin typeface="Gisha" panose="020B0502040204020203" pitchFamily="34" charset="-79"/>
                <a:cs typeface="Gisha" panose="020B0502040204020203" pitchFamily="34" charset="-79"/>
              </a:rPr>
              <a:t>One possibility is to use the ordinal method for the fitness function, then calculate a probability of selection that is equal to the individual’s fitness value divided by the total fitness of all the individuals. </a:t>
            </a:r>
          </a:p>
          <a:p>
            <a:pPr algn="just"/>
            <a:endParaRPr lang="en-US" sz="2800">
              <a:solidFill>
                <a:srgbClr val="000000"/>
              </a:solidFill>
              <a:latin typeface="Gisha" panose="020B0502040204020203" pitchFamily="34" charset="-79"/>
              <a:cs typeface="Gisha" panose="020B0502040204020203" pitchFamily="34" charset="-79"/>
            </a:endParaRPr>
          </a:p>
          <a:p>
            <a:pPr marL="457200" indent="-457200" algn="just">
              <a:buFont typeface="Wingdings" panose="05000000000000000000" pitchFamily="2" charset="2"/>
              <a:buChar char="à"/>
            </a:pPr>
            <a:r>
              <a:rPr lang="en-US" sz="2800">
                <a:solidFill>
                  <a:srgbClr val="000000"/>
                </a:solidFill>
                <a:latin typeface="Gisha" panose="020B0502040204020203" pitchFamily="34" charset="-79"/>
                <a:cs typeface="Gisha" panose="020B0502040204020203" pitchFamily="34" charset="-79"/>
              </a:rPr>
              <a:t>the first individual a 40% chance of being selected</a:t>
            </a:r>
          </a:p>
          <a:p>
            <a:pPr marL="457200" indent="-457200" algn="just">
              <a:buFont typeface="Wingdings" panose="05000000000000000000" pitchFamily="2" charset="2"/>
              <a:buChar char="à"/>
            </a:pPr>
            <a:r>
              <a:rPr lang="en-US" sz="2800">
                <a:solidFill>
                  <a:srgbClr val="000000"/>
                </a:solidFill>
                <a:latin typeface="Gisha" panose="020B0502040204020203" pitchFamily="34" charset="-79"/>
                <a:cs typeface="Gisha" panose="020B0502040204020203" pitchFamily="34" charset="-79"/>
              </a:rPr>
              <a:t>the second a 20% chance</a:t>
            </a:r>
          </a:p>
          <a:p>
            <a:pPr marL="457200" indent="-457200" algn="just">
              <a:buFont typeface="Wingdings" panose="05000000000000000000" pitchFamily="2" charset="2"/>
              <a:buChar char="à"/>
            </a:pPr>
            <a:r>
              <a:rPr lang="en-US" sz="2800">
                <a:solidFill>
                  <a:srgbClr val="000000"/>
                </a:solidFill>
                <a:latin typeface="Gisha" panose="020B0502040204020203" pitchFamily="34" charset="-79"/>
                <a:cs typeface="Gisha" panose="020B0502040204020203" pitchFamily="34" charset="-79"/>
              </a:rPr>
              <a:t>the third a 30% chance</a:t>
            </a:r>
          </a:p>
          <a:p>
            <a:pPr marL="457200" indent="-457200" algn="just">
              <a:buFont typeface="Wingdings" panose="05000000000000000000" pitchFamily="2" charset="2"/>
              <a:buChar char="à"/>
            </a:pPr>
            <a:r>
              <a:rPr lang="en-US" sz="2800">
                <a:solidFill>
                  <a:srgbClr val="000000"/>
                </a:solidFill>
                <a:latin typeface="Gisha" panose="020B0502040204020203" pitchFamily="34" charset="-79"/>
                <a:cs typeface="Gisha" panose="020B0502040204020203" pitchFamily="34" charset="-79"/>
              </a:rPr>
              <a:t>the fourth a 10% chance</a:t>
            </a:r>
          </a:p>
          <a:p>
            <a:pPr algn="just"/>
            <a:endParaRPr lang="en-US" sz="2800">
              <a:solidFill>
                <a:srgbClr val="000000"/>
              </a:solidFill>
              <a:latin typeface="Gisha" panose="020B0502040204020203" pitchFamily="34" charset="-79"/>
              <a:cs typeface="Gisha" panose="020B0502040204020203" pitchFamily="34" charset="-79"/>
            </a:endParaRPr>
          </a:p>
          <a:p>
            <a:pPr algn="just"/>
            <a:r>
              <a:rPr lang="en-US" sz="2800">
                <a:solidFill>
                  <a:srgbClr val="000000"/>
                </a:solidFill>
                <a:latin typeface="Gisha" panose="020B0502040204020203" pitchFamily="34" charset="-79"/>
                <a:cs typeface="Gisha" panose="020B0502040204020203" pitchFamily="34" charset="-79"/>
              </a:rPr>
              <a:t>Clearly this is giving the better individuals more chances to be selected. </a:t>
            </a:r>
            <a:endParaRPr lang="en-US" sz="28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93998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611080-4EB9-41A6-8F09-2DD63529F5AC}"/>
              </a:ext>
            </a:extLst>
          </p:cNvPr>
          <p:cNvSpPr>
            <a:spLocks noGrp="1"/>
          </p:cNvSpPr>
          <p:nvPr>
            <p:ph type="sldNum" sz="quarter" idx="12"/>
          </p:nvPr>
        </p:nvSpPr>
        <p:spPr/>
        <p:txBody>
          <a:bodyPr/>
          <a:lstStyle/>
          <a:p>
            <a:fld id="{1E81BDB4-5F3F-464A-A32A-75B544C87B3D}" type="slidenum">
              <a:rPr lang="en-US" smtClean="0"/>
              <a:pPr/>
              <a:t>2</a:t>
            </a:fld>
            <a:endParaRPr lang="en-US"/>
          </a:p>
        </p:txBody>
      </p:sp>
      <p:sp>
        <p:nvSpPr>
          <p:cNvPr id="6" name="Title 1">
            <a:extLst>
              <a:ext uri="{FF2B5EF4-FFF2-40B4-BE49-F238E27FC236}">
                <a16:creationId xmlns:a16="http://schemas.microsoft.com/office/drawing/2014/main" id="{94A9680A-BA44-47E9-A43E-A2E9729516D9}"/>
              </a:ext>
            </a:extLst>
          </p:cNvPr>
          <p:cNvSpPr>
            <a:spLocks noGrp="1"/>
          </p:cNvSpPr>
          <p:nvPr>
            <p:ph type="title"/>
          </p:nvPr>
        </p:nvSpPr>
        <p:spPr>
          <a:xfrm>
            <a:off x="838200" y="0"/>
            <a:ext cx="10515600" cy="873740"/>
          </a:xfrm>
        </p:spPr>
        <p:txBody>
          <a:bodyPr>
            <a:normAutofit/>
          </a:bodyPr>
          <a:lstStyle/>
          <a:p>
            <a:r>
              <a:rPr lang="en-US" b="1"/>
              <a:t>Intuition behind Genetic Algorithms</a:t>
            </a:r>
          </a:p>
        </p:txBody>
      </p:sp>
      <p:sp>
        <p:nvSpPr>
          <p:cNvPr id="2" name="Rectangle 1">
            <a:extLst>
              <a:ext uri="{FF2B5EF4-FFF2-40B4-BE49-F238E27FC236}">
                <a16:creationId xmlns:a16="http://schemas.microsoft.com/office/drawing/2014/main" id="{7A998132-686D-4EDD-90FA-D90AB3582E5F}"/>
              </a:ext>
            </a:extLst>
          </p:cNvPr>
          <p:cNvSpPr/>
          <p:nvPr/>
        </p:nvSpPr>
        <p:spPr>
          <a:xfrm>
            <a:off x="1801761" y="2235680"/>
            <a:ext cx="8588478" cy="1569660"/>
          </a:xfrm>
          <a:prstGeom prst="rect">
            <a:avLst/>
          </a:prstGeom>
        </p:spPr>
        <p:txBody>
          <a:bodyPr wrap="square">
            <a:spAutoFit/>
          </a:bodyPr>
          <a:lstStyle/>
          <a:p>
            <a:pPr algn="just"/>
            <a:r>
              <a:rPr lang="en-US" sz="3200" i="1">
                <a:solidFill>
                  <a:srgbClr val="333333"/>
                </a:solidFill>
                <a:latin typeface="georgia" panose="02040502050405020303" pitchFamily="18" charset="0"/>
              </a:rPr>
              <a:t>“It is not the strongest of the species that survives, nor the most intelligent, but the one most responsive to change.”</a:t>
            </a:r>
            <a:endParaRPr lang="en-US" sz="3200"/>
          </a:p>
        </p:txBody>
      </p:sp>
    </p:spTree>
    <p:extLst>
      <p:ext uri="{BB962C8B-B14F-4D97-AF65-F5344CB8AC3E}">
        <p14:creationId xmlns:p14="http://schemas.microsoft.com/office/powerpoint/2010/main" val="374103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4C966D-FB04-434C-A6A1-C6BFD05094CC}"/>
              </a:ext>
            </a:extLst>
          </p:cNvPr>
          <p:cNvSpPr>
            <a:spLocks noGrp="1"/>
          </p:cNvSpPr>
          <p:nvPr>
            <p:ph type="sldNum" sz="quarter" idx="12"/>
          </p:nvPr>
        </p:nvSpPr>
        <p:spPr/>
        <p:txBody>
          <a:bodyPr/>
          <a:lstStyle/>
          <a:p>
            <a:fld id="{1E81BDB4-5F3F-464A-A32A-75B544C87B3D}" type="slidenum">
              <a:rPr lang="en-US" smtClean="0"/>
              <a:pPr/>
              <a:t>20</a:t>
            </a:fld>
            <a:endParaRPr lang="en-US"/>
          </a:p>
        </p:txBody>
      </p:sp>
      <p:sp>
        <p:nvSpPr>
          <p:cNvPr id="4" name="Rectangle 3">
            <a:extLst>
              <a:ext uri="{FF2B5EF4-FFF2-40B4-BE49-F238E27FC236}">
                <a16:creationId xmlns:a16="http://schemas.microsoft.com/office/drawing/2014/main" id="{0944CD84-A986-4F5B-ABAC-E47FBE28EC1F}"/>
              </a:ext>
            </a:extLst>
          </p:cNvPr>
          <p:cNvSpPr/>
          <p:nvPr/>
        </p:nvSpPr>
        <p:spPr>
          <a:xfrm>
            <a:off x="1204450" y="244007"/>
            <a:ext cx="7246375" cy="646331"/>
          </a:xfrm>
          <a:prstGeom prst="rect">
            <a:avLst/>
          </a:prstGeom>
        </p:spPr>
        <p:txBody>
          <a:bodyPr wrap="square">
            <a:spAutoFit/>
          </a:bodyPr>
          <a:lstStyle/>
          <a:p>
            <a:pPr marR="0" algn="just"/>
            <a:r>
              <a:rPr lang="en-US" sz="3600" b="1">
                <a:solidFill>
                  <a:srgbClr val="000000"/>
                </a:solidFill>
                <a:latin typeface="HENBEK+TimesNewRoman,Bold"/>
              </a:rPr>
              <a:t>4. How are individuals crossed-over? </a:t>
            </a:r>
            <a:endParaRPr lang="en-US" sz="3600">
              <a:solidFill>
                <a:srgbClr val="000000"/>
              </a:solidFill>
              <a:latin typeface="HENBEK+TimesNewRoman,Bold"/>
            </a:endParaRPr>
          </a:p>
        </p:txBody>
      </p:sp>
      <p:sp>
        <p:nvSpPr>
          <p:cNvPr id="5" name="Rectangle 4">
            <a:extLst>
              <a:ext uri="{FF2B5EF4-FFF2-40B4-BE49-F238E27FC236}">
                <a16:creationId xmlns:a16="http://schemas.microsoft.com/office/drawing/2014/main" id="{2A9F4EBE-95EF-4614-91B4-432FA38ACCD1}"/>
              </a:ext>
            </a:extLst>
          </p:cNvPr>
          <p:cNvSpPr/>
          <p:nvPr/>
        </p:nvSpPr>
        <p:spPr>
          <a:xfrm>
            <a:off x="2124857" y="1091069"/>
            <a:ext cx="8786983" cy="1938992"/>
          </a:xfrm>
          <a:prstGeom prst="rect">
            <a:avLst/>
          </a:prstGeom>
        </p:spPr>
        <p:txBody>
          <a:bodyPr wrap="square">
            <a:spAutoFit/>
          </a:bodyPr>
          <a:lstStyle/>
          <a:p>
            <a:pPr marL="285750" indent="-285750" algn="just">
              <a:buFont typeface="Arial" panose="020B0604020202020204" pitchFamily="34" charset="0"/>
              <a:buChar char="•"/>
            </a:pPr>
            <a:r>
              <a:rPr lang="en-US" sz="2400">
                <a:solidFill>
                  <a:srgbClr val="000000"/>
                </a:solidFill>
                <a:latin typeface="Gisha" panose="020B0502040204020203" pitchFamily="34" charset="-79"/>
                <a:cs typeface="Gisha" panose="020B0502040204020203" pitchFamily="34" charset="-79"/>
              </a:rPr>
              <a:t>Typically two children are created from each set of parents. </a:t>
            </a:r>
          </a:p>
          <a:p>
            <a:pPr marL="285750" indent="-285750" algn="just">
              <a:buFont typeface="Arial" panose="020B0604020202020204" pitchFamily="34" charset="0"/>
              <a:buChar char="•"/>
            </a:pPr>
            <a:r>
              <a:rPr lang="en-US" sz="2400">
                <a:latin typeface="Gisha" panose="020B0502040204020203" pitchFamily="34" charset="-79"/>
                <a:cs typeface="Gisha" panose="020B0502040204020203" pitchFamily="34" charset="-79"/>
              </a:rPr>
              <a:t>Two locations are randomly chosen within the individual. These define corresponding substrings in each individual. The substrings are swapped between the two parent individuals, creating two new children.</a:t>
            </a:r>
          </a:p>
        </p:txBody>
      </p:sp>
      <p:sp>
        <p:nvSpPr>
          <p:cNvPr id="6" name="Rectangle 5">
            <a:extLst>
              <a:ext uri="{FF2B5EF4-FFF2-40B4-BE49-F238E27FC236}">
                <a16:creationId xmlns:a16="http://schemas.microsoft.com/office/drawing/2014/main" id="{961A1826-EEE5-4AAB-9581-BDCF811F0D74}"/>
              </a:ext>
            </a:extLst>
          </p:cNvPr>
          <p:cNvSpPr/>
          <p:nvPr/>
        </p:nvSpPr>
        <p:spPr>
          <a:xfrm>
            <a:off x="1204450" y="3043110"/>
            <a:ext cx="3161071"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0" algn="just"/>
            <a:r>
              <a:rPr lang="en-US" sz="2400">
                <a:solidFill>
                  <a:srgbClr val="000000"/>
                </a:solidFill>
                <a:latin typeface="Gisha" panose="020B0502040204020203" pitchFamily="34" charset="-79"/>
                <a:cs typeface="Gisha" panose="020B0502040204020203" pitchFamily="34" charset="-79"/>
              </a:rPr>
              <a:t>1010 1110 1000 0011 </a:t>
            </a:r>
          </a:p>
          <a:p>
            <a:pPr marR="0" algn="just"/>
            <a:r>
              <a:rPr lang="en-US" sz="2400">
                <a:solidFill>
                  <a:srgbClr val="000000"/>
                </a:solidFill>
                <a:latin typeface="Gisha" panose="020B0502040204020203" pitchFamily="34" charset="-79"/>
                <a:cs typeface="Gisha" panose="020B0502040204020203" pitchFamily="34" charset="-79"/>
              </a:rPr>
              <a:t>0110 1001 1111 0110 </a:t>
            </a:r>
          </a:p>
          <a:p>
            <a:pPr marR="0" algn="just"/>
            <a:r>
              <a:rPr lang="en-US" sz="2400">
                <a:solidFill>
                  <a:srgbClr val="000000"/>
                </a:solidFill>
                <a:latin typeface="Gisha" panose="020B0502040204020203" pitchFamily="34" charset="-79"/>
                <a:cs typeface="Gisha" panose="020B0502040204020203" pitchFamily="34" charset="-79"/>
              </a:rPr>
              <a:t>0111 0110 1110 1011 </a:t>
            </a:r>
          </a:p>
          <a:p>
            <a:pPr marR="0" algn="just"/>
            <a:r>
              <a:rPr lang="en-US" sz="2400">
                <a:solidFill>
                  <a:srgbClr val="000000"/>
                </a:solidFill>
                <a:latin typeface="Gisha" panose="020B0502040204020203" pitchFamily="34" charset="-79"/>
                <a:cs typeface="Gisha" panose="020B0502040204020203" pitchFamily="34" charset="-79"/>
              </a:rPr>
              <a:t>0001 0110 1000 0000 </a:t>
            </a:r>
            <a:endParaRPr lang="en-US" sz="2400">
              <a:latin typeface="Gisha" panose="020B0502040204020203" pitchFamily="34" charset="-79"/>
              <a:cs typeface="Gisha" panose="020B0502040204020203" pitchFamily="34" charset="-79"/>
            </a:endParaRPr>
          </a:p>
        </p:txBody>
      </p:sp>
      <p:sp>
        <p:nvSpPr>
          <p:cNvPr id="7" name="Rectangle 6">
            <a:extLst>
              <a:ext uri="{FF2B5EF4-FFF2-40B4-BE49-F238E27FC236}">
                <a16:creationId xmlns:a16="http://schemas.microsoft.com/office/drawing/2014/main" id="{EDB75783-5B67-4E80-85E9-458C85DF215F}"/>
              </a:ext>
            </a:extLst>
          </p:cNvPr>
          <p:cNvSpPr/>
          <p:nvPr/>
        </p:nvSpPr>
        <p:spPr>
          <a:xfrm>
            <a:off x="4778481" y="3590582"/>
            <a:ext cx="6096000" cy="1200329"/>
          </a:xfrm>
          <a:prstGeom prst="rect">
            <a:avLst/>
          </a:prstGeom>
        </p:spPr>
        <p:txBody>
          <a:bodyPr>
            <a:spAutoFit/>
          </a:bodyPr>
          <a:lstStyle/>
          <a:p>
            <a:pPr algn="just"/>
            <a:r>
              <a:rPr lang="en-US" sz="2400">
                <a:solidFill>
                  <a:srgbClr val="000000"/>
                </a:solidFill>
                <a:latin typeface="Gisha" panose="020B0502040204020203" pitchFamily="34" charset="-79"/>
                <a:cs typeface="Gisha" panose="020B0502040204020203" pitchFamily="34" charset="-79"/>
              </a:rPr>
              <a:t>The 4</a:t>
            </a:r>
            <a:r>
              <a:rPr lang="en-US" sz="2400" baseline="30000">
                <a:solidFill>
                  <a:srgbClr val="000000"/>
                </a:solidFill>
                <a:latin typeface="Gisha" panose="020B0502040204020203" pitchFamily="34" charset="-79"/>
                <a:cs typeface="Gisha" panose="020B0502040204020203" pitchFamily="34" charset="-79"/>
              </a:rPr>
              <a:t>th</a:t>
            </a:r>
            <a:r>
              <a:rPr lang="en-US" sz="2400">
                <a:solidFill>
                  <a:srgbClr val="000000"/>
                </a:solidFill>
                <a:latin typeface="Gisha" panose="020B0502040204020203" pitchFamily="34" charset="-79"/>
                <a:cs typeface="Gisha" panose="020B0502040204020203" pitchFamily="34" charset="-79"/>
              </a:rPr>
              <a:t> and 14</a:t>
            </a:r>
            <a:r>
              <a:rPr lang="en-US" sz="2400" baseline="30000">
                <a:solidFill>
                  <a:srgbClr val="000000"/>
                </a:solidFill>
                <a:latin typeface="Gisha" panose="020B0502040204020203" pitchFamily="34" charset="-79"/>
                <a:cs typeface="Gisha" panose="020B0502040204020203" pitchFamily="34" charset="-79"/>
              </a:rPr>
              <a:t>th</a:t>
            </a:r>
            <a:r>
              <a:rPr lang="en-US" sz="2400">
                <a:solidFill>
                  <a:srgbClr val="000000"/>
                </a:solidFill>
                <a:latin typeface="Gisha" panose="020B0502040204020203" pitchFamily="34" charset="-79"/>
                <a:cs typeface="Gisha" panose="020B0502040204020203" pitchFamily="34" charset="-79"/>
              </a:rPr>
              <a:t> bits are randomly selected to define the substring to be swapped, so the cross-over looks like this: </a:t>
            </a:r>
            <a:endParaRPr lang="en-US" sz="2400">
              <a:latin typeface="Gisha" panose="020B0502040204020203" pitchFamily="34" charset="-79"/>
              <a:cs typeface="Gisha" panose="020B0502040204020203" pitchFamily="34" charset="-79"/>
            </a:endParaRPr>
          </a:p>
        </p:txBody>
      </p:sp>
      <p:pic>
        <p:nvPicPr>
          <p:cNvPr id="8" name="Picture 7">
            <a:extLst>
              <a:ext uri="{FF2B5EF4-FFF2-40B4-BE49-F238E27FC236}">
                <a16:creationId xmlns:a16="http://schemas.microsoft.com/office/drawing/2014/main" id="{3E1944A2-0FFF-4CEE-B48F-E5F0FF7B0E8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9650" y="4969053"/>
            <a:ext cx="10172700" cy="1066800"/>
          </a:xfrm>
          <a:prstGeom prst="rect">
            <a:avLst/>
          </a:prstGeom>
          <a:ln>
            <a:solidFill>
              <a:schemeClr val="tx1"/>
            </a:solidFill>
          </a:ln>
        </p:spPr>
      </p:pic>
      <p:sp>
        <p:nvSpPr>
          <p:cNvPr id="9" name="Rectangle 8">
            <a:extLst>
              <a:ext uri="{FF2B5EF4-FFF2-40B4-BE49-F238E27FC236}">
                <a16:creationId xmlns:a16="http://schemas.microsoft.com/office/drawing/2014/main" id="{381FA815-865B-4773-9A57-73D175CF2148}"/>
              </a:ext>
            </a:extLst>
          </p:cNvPr>
          <p:cNvSpPr/>
          <p:nvPr/>
        </p:nvSpPr>
        <p:spPr>
          <a:xfrm>
            <a:off x="2252768" y="6146977"/>
            <a:ext cx="5423088" cy="461665"/>
          </a:xfrm>
          <a:prstGeom prst="rect">
            <a:avLst/>
          </a:prstGeom>
        </p:spPr>
        <p:txBody>
          <a:bodyPr wrap="none">
            <a:spAutoFit/>
          </a:bodyPr>
          <a:lstStyle/>
          <a:p>
            <a:r>
              <a:rPr lang="en-US" sz="2400">
                <a:solidFill>
                  <a:srgbClr val="000000"/>
                </a:solidFill>
                <a:latin typeface="Gisha" panose="020B0502040204020203" pitchFamily="34" charset="-79"/>
                <a:cs typeface="Gisha" panose="020B0502040204020203" pitchFamily="34" charset="-79"/>
              </a:rPr>
              <a:t>Thus, two new individuals are created. </a:t>
            </a:r>
            <a:endParaRPr lang="en-US" sz="24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2125355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9DF476-A18D-4DF8-B6D6-E9617167188A}"/>
              </a:ext>
            </a:extLst>
          </p:cNvPr>
          <p:cNvSpPr>
            <a:spLocks noGrp="1"/>
          </p:cNvSpPr>
          <p:nvPr>
            <p:ph type="sldNum" sz="quarter" idx="12"/>
          </p:nvPr>
        </p:nvSpPr>
        <p:spPr/>
        <p:txBody>
          <a:bodyPr/>
          <a:lstStyle/>
          <a:p>
            <a:fld id="{1E81BDB4-5F3F-464A-A32A-75B544C87B3D}" type="slidenum">
              <a:rPr lang="en-US" smtClean="0"/>
              <a:pPr/>
              <a:t>21</a:t>
            </a:fld>
            <a:endParaRPr lang="en-US"/>
          </a:p>
        </p:txBody>
      </p:sp>
      <p:sp>
        <p:nvSpPr>
          <p:cNvPr id="4" name="Rectangle 3">
            <a:extLst>
              <a:ext uri="{FF2B5EF4-FFF2-40B4-BE49-F238E27FC236}">
                <a16:creationId xmlns:a16="http://schemas.microsoft.com/office/drawing/2014/main" id="{F4D35C82-0994-4BCF-93CA-768FD5BC0F8C}"/>
              </a:ext>
            </a:extLst>
          </p:cNvPr>
          <p:cNvSpPr/>
          <p:nvPr/>
        </p:nvSpPr>
        <p:spPr>
          <a:xfrm>
            <a:off x="1130709" y="136324"/>
            <a:ext cx="9709355" cy="3416320"/>
          </a:xfrm>
          <a:prstGeom prst="rect">
            <a:avLst/>
          </a:prstGeom>
        </p:spPr>
        <p:txBody>
          <a:bodyPr wrap="square">
            <a:spAutoFit/>
          </a:bodyPr>
          <a:lstStyle/>
          <a:p>
            <a:pPr algn="just"/>
            <a:r>
              <a:rPr lang="en-US" sz="2400">
                <a:solidFill>
                  <a:srgbClr val="000000"/>
                </a:solidFill>
                <a:latin typeface="Gisha" panose="020B0502040204020203" pitchFamily="34" charset="-79"/>
                <a:cs typeface="Gisha" panose="020B0502040204020203" pitchFamily="34" charset="-79"/>
              </a:rPr>
              <a:t>We should keep creating new individuals until we have created enough to replace the entire population.</a:t>
            </a:r>
          </a:p>
          <a:p>
            <a:pPr marL="342900" indent="-342900" algn="just">
              <a:buFont typeface="Arial" panose="020B0604020202020204" pitchFamily="34" charset="0"/>
              <a:buChar char="•"/>
            </a:pPr>
            <a:r>
              <a:rPr lang="en-US" sz="2400">
                <a:solidFill>
                  <a:srgbClr val="000000"/>
                </a:solidFill>
                <a:latin typeface="Gisha" panose="020B0502040204020203" pitchFamily="34" charset="-79"/>
                <a:cs typeface="Gisha" panose="020B0502040204020203" pitchFamily="34" charset="-79"/>
              </a:rPr>
              <a:t>In our example, we need one more cross-over. </a:t>
            </a:r>
          </a:p>
          <a:p>
            <a:pPr marL="342900" indent="-342900" algn="just">
              <a:buFont typeface="Arial" panose="020B0604020202020204" pitchFamily="34" charset="0"/>
              <a:buChar char="•"/>
            </a:pPr>
            <a:r>
              <a:rPr lang="en-US" sz="2400">
                <a:solidFill>
                  <a:srgbClr val="000000"/>
                </a:solidFill>
                <a:latin typeface="Gisha" panose="020B0502040204020203" pitchFamily="34" charset="-79"/>
                <a:cs typeface="Gisha" panose="020B0502040204020203" pitchFamily="34" charset="-79"/>
              </a:rPr>
              <a:t>Assume that the 1</a:t>
            </a:r>
            <a:r>
              <a:rPr lang="en-US" sz="2400" baseline="30000">
                <a:solidFill>
                  <a:srgbClr val="000000"/>
                </a:solidFill>
                <a:latin typeface="Gisha" panose="020B0502040204020203" pitchFamily="34" charset="-79"/>
                <a:cs typeface="Gisha" panose="020B0502040204020203" pitchFamily="34" charset="-79"/>
              </a:rPr>
              <a:t>st</a:t>
            </a:r>
            <a:r>
              <a:rPr lang="en-US" sz="2400">
                <a:solidFill>
                  <a:srgbClr val="000000"/>
                </a:solidFill>
                <a:latin typeface="Gisha" panose="020B0502040204020203" pitchFamily="34" charset="-79"/>
                <a:cs typeface="Gisha" panose="020B0502040204020203" pitchFamily="34" charset="-79"/>
              </a:rPr>
              <a:t> and 4</a:t>
            </a:r>
            <a:r>
              <a:rPr lang="en-US" sz="2400" baseline="30000">
                <a:solidFill>
                  <a:srgbClr val="000000"/>
                </a:solidFill>
                <a:latin typeface="Gisha" panose="020B0502040204020203" pitchFamily="34" charset="-79"/>
                <a:cs typeface="Gisha" panose="020B0502040204020203" pitchFamily="34" charset="-79"/>
              </a:rPr>
              <a:t>th</a:t>
            </a:r>
            <a:r>
              <a:rPr lang="en-US" sz="2400">
                <a:solidFill>
                  <a:srgbClr val="000000"/>
                </a:solidFill>
                <a:latin typeface="Gisha" panose="020B0502040204020203" pitchFamily="34" charset="-79"/>
                <a:cs typeface="Gisha" panose="020B0502040204020203" pitchFamily="34" charset="-79"/>
              </a:rPr>
              <a:t> individuals are selected this time. </a:t>
            </a:r>
          </a:p>
          <a:p>
            <a:pPr marL="342900" indent="-342900" algn="just">
              <a:buFont typeface="Arial" panose="020B0604020202020204" pitchFamily="34" charset="0"/>
              <a:buChar char="•"/>
            </a:pPr>
            <a:r>
              <a:rPr lang="en-US" sz="2400">
                <a:solidFill>
                  <a:srgbClr val="000000"/>
                </a:solidFill>
                <a:latin typeface="Gisha" panose="020B0502040204020203" pitchFamily="34" charset="-79"/>
                <a:cs typeface="Gisha" panose="020B0502040204020203" pitchFamily="34" charset="-79"/>
              </a:rPr>
              <a:t>Note that an individual may be selected multiple times for breeding, while other individuals might never be selected. </a:t>
            </a:r>
          </a:p>
          <a:p>
            <a:pPr marL="342900" indent="-342900" algn="just">
              <a:buFont typeface="Arial" panose="020B0604020202020204" pitchFamily="34" charset="0"/>
              <a:buChar char="•"/>
            </a:pPr>
            <a:r>
              <a:rPr lang="en-US" sz="2400">
                <a:solidFill>
                  <a:srgbClr val="000000"/>
                </a:solidFill>
                <a:latin typeface="Gisha" panose="020B0502040204020203" pitchFamily="34" charset="-79"/>
                <a:cs typeface="Gisha" panose="020B0502040204020203" pitchFamily="34" charset="-79"/>
              </a:rPr>
              <a:t>Further assume that the 11</a:t>
            </a:r>
            <a:r>
              <a:rPr lang="en-US" sz="2400" baseline="30000">
                <a:solidFill>
                  <a:srgbClr val="000000"/>
                </a:solidFill>
                <a:latin typeface="Gisha" panose="020B0502040204020203" pitchFamily="34" charset="-79"/>
                <a:cs typeface="Gisha" panose="020B0502040204020203" pitchFamily="34" charset="-79"/>
              </a:rPr>
              <a:t>th</a:t>
            </a:r>
            <a:r>
              <a:rPr lang="en-US" sz="2400">
                <a:solidFill>
                  <a:srgbClr val="000000"/>
                </a:solidFill>
                <a:latin typeface="Gisha" panose="020B0502040204020203" pitchFamily="34" charset="-79"/>
                <a:cs typeface="Gisha" panose="020B0502040204020203" pitchFamily="34" charset="-79"/>
              </a:rPr>
              <a:t> and 16</a:t>
            </a:r>
            <a:r>
              <a:rPr lang="en-US" sz="2400" baseline="30000">
                <a:solidFill>
                  <a:srgbClr val="000000"/>
                </a:solidFill>
                <a:latin typeface="Gisha" panose="020B0502040204020203" pitchFamily="34" charset="-79"/>
                <a:cs typeface="Gisha" panose="020B0502040204020203" pitchFamily="34" charset="-79"/>
              </a:rPr>
              <a:t>th</a:t>
            </a:r>
            <a:r>
              <a:rPr lang="en-US" sz="2400">
                <a:solidFill>
                  <a:srgbClr val="000000"/>
                </a:solidFill>
                <a:latin typeface="Gisha" panose="020B0502040204020203" pitchFamily="34" charset="-79"/>
                <a:cs typeface="Gisha" panose="020B0502040204020203" pitchFamily="34" charset="-79"/>
              </a:rPr>
              <a:t> bits are randomly selected for the cross-over point. </a:t>
            </a:r>
          </a:p>
          <a:p>
            <a:pPr algn="just"/>
            <a:r>
              <a:rPr lang="en-US" sz="2400">
                <a:solidFill>
                  <a:srgbClr val="000000"/>
                </a:solidFill>
                <a:latin typeface="Gisha" panose="020B0502040204020203" pitchFamily="34" charset="-79"/>
                <a:cs typeface="Gisha" panose="020B0502040204020203" pitchFamily="34" charset="-79"/>
              </a:rPr>
              <a:t>We would see a second cross-over like this: </a:t>
            </a:r>
            <a:endParaRPr lang="en-US" sz="2400">
              <a:latin typeface="Gisha" panose="020B0502040204020203" pitchFamily="34" charset="-79"/>
              <a:cs typeface="Gisha" panose="020B0502040204020203" pitchFamily="34" charset="-79"/>
            </a:endParaRPr>
          </a:p>
        </p:txBody>
      </p:sp>
      <p:pic>
        <p:nvPicPr>
          <p:cNvPr id="5" name="Picture 4">
            <a:extLst>
              <a:ext uri="{FF2B5EF4-FFF2-40B4-BE49-F238E27FC236}">
                <a16:creationId xmlns:a16="http://schemas.microsoft.com/office/drawing/2014/main" id="{F28D7439-8E10-41F9-B12E-43770C26A4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3937" y="3781242"/>
            <a:ext cx="10144125" cy="1038225"/>
          </a:xfrm>
          <a:prstGeom prst="rect">
            <a:avLst/>
          </a:prstGeom>
          <a:ln>
            <a:solidFill>
              <a:schemeClr val="tx1"/>
            </a:solidFill>
          </a:ln>
        </p:spPr>
      </p:pic>
      <p:sp>
        <p:nvSpPr>
          <p:cNvPr id="6" name="Rectangle 5">
            <a:extLst>
              <a:ext uri="{FF2B5EF4-FFF2-40B4-BE49-F238E27FC236}">
                <a16:creationId xmlns:a16="http://schemas.microsoft.com/office/drawing/2014/main" id="{B48A5667-4AF0-41A6-A1DC-EB53838658AA}"/>
              </a:ext>
            </a:extLst>
          </p:cNvPr>
          <p:cNvSpPr/>
          <p:nvPr/>
        </p:nvSpPr>
        <p:spPr>
          <a:xfrm>
            <a:off x="1023937" y="4969896"/>
            <a:ext cx="5424883" cy="461665"/>
          </a:xfrm>
          <a:prstGeom prst="rect">
            <a:avLst/>
          </a:prstGeom>
        </p:spPr>
        <p:txBody>
          <a:bodyPr wrap="none">
            <a:spAutoFit/>
          </a:bodyPr>
          <a:lstStyle/>
          <a:p>
            <a:r>
              <a:rPr lang="en-US" sz="2400">
                <a:solidFill>
                  <a:srgbClr val="000000"/>
                </a:solidFill>
                <a:latin typeface="Gisha" panose="020B0502040204020203" pitchFamily="34" charset="-79"/>
                <a:cs typeface="Gisha" panose="020B0502040204020203" pitchFamily="34" charset="-79"/>
              </a:rPr>
              <a:t>So, our 2</a:t>
            </a:r>
            <a:r>
              <a:rPr lang="en-US" sz="2400" baseline="30000">
                <a:solidFill>
                  <a:srgbClr val="000000"/>
                </a:solidFill>
                <a:latin typeface="Gisha" panose="020B0502040204020203" pitchFamily="34" charset="-79"/>
                <a:cs typeface="Gisha" panose="020B0502040204020203" pitchFamily="34" charset="-79"/>
              </a:rPr>
              <a:t>nd</a:t>
            </a:r>
            <a:r>
              <a:rPr lang="en-US" sz="2400">
                <a:solidFill>
                  <a:srgbClr val="000000"/>
                </a:solidFill>
                <a:latin typeface="Gisha" panose="020B0502040204020203" pitchFamily="34" charset="-79"/>
                <a:cs typeface="Gisha" panose="020B0502040204020203" pitchFamily="34" charset="-79"/>
              </a:rPr>
              <a:t> generation population is: </a:t>
            </a:r>
            <a:endParaRPr lang="en-US" sz="2400">
              <a:latin typeface="Gisha" panose="020B0502040204020203" pitchFamily="34" charset="-79"/>
              <a:cs typeface="Gisha" panose="020B0502040204020203" pitchFamily="34" charset="-79"/>
            </a:endParaRPr>
          </a:p>
        </p:txBody>
      </p:sp>
      <p:sp>
        <p:nvSpPr>
          <p:cNvPr id="7" name="Rectangle 6">
            <a:extLst>
              <a:ext uri="{FF2B5EF4-FFF2-40B4-BE49-F238E27FC236}">
                <a16:creationId xmlns:a16="http://schemas.microsoft.com/office/drawing/2014/main" id="{02FA386A-7577-471C-B5F5-7D6DDA9E3AC6}"/>
              </a:ext>
            </a:extLst>
          </p:cNvPr>
          <p:cNvSpPr/>
          <p:nvPr/>
        </p:nvSpPr>
        <p:spPr>
          <a:xfrm>
            <a:off x="6235912" y="4986434"/>
            <a:ext cx="3094901" cy="1569660"/>
          </a:xfrm>
          <a:prstGeom prst="rect">
            <a:avLst/>
          </a:prstGeom>
          <a:ln>
            <a:solidFill>
              <a:schemeClr val="tx1"/>
            </a:solidFill>
          </a:ln>
        </p:spPr>
        <p:txBody>
          <a:bodyPr wrap="square">
            <a:spAutoFit/>
          </a:bodyPr>
          <a:lstStyle/>
          <a:p>
            <a:pPr marR="0" algn="just"/>
            <a:r>
              <a:rPr lang="en-US" sz="2400">
                <a:solidFill>
                  <a:srgbClr val="000000"/>
                </a:solidFill>
                <a:latin typeface="Gisha" panose="020B0502040204020203" pitchFamily="34" charset="-79"/>
                <a:cs typeface="Gisha" panose="020B0502040204020203" pitchFamily="34" charset="-79"/>
              </a:rPr>
              <a:t>1011 0110 1110 1011 </a:t>
            </a:r>
          </a:p>
          <a:p>
            <a:pPr marR="0" algn="just"/>
            <a:r>
              <a:rPr lang="en-US" sz="2400">
                <a:solidFill>
                  <a:srgbClr val="000000"/>
                </a:solidFill>
                <a:latin typeface="Gisha" panose="020B0502040204020203" pitchFamily="34" charset="-79"/>
                <a:cs typeface="Gisha" panose="020B0502040204020203" pitchFamily="34" charset="-79"/>
              </a:rPr>
              <a:t>0110 1110 1000 0011 </a:t>
            </a:r>
          </a:p>
          <a:p>
            <a:pPr marR="0" algn="just"/>
            <a:r>
              <a:rPr lang="en-US" sz="2400">
                <a:solidFill>
                  <a:srgbClr val="000000"/>
                </a:solidFill>
                <a:latin typeface="Gisha" panose="020B0502040204020203" pitchFamily="34" charset="-79"/>
                <a:cs typeface="Gisha" panose="020B0502040204020203" pitchFamily="34" charset="-79"/>
              </a:rPr>
              <a:t>1010 1110 1000 0000 </a:t>
            </a:r>
          </a:p>
          <a:p>
            <a:pPr marR="0" algn="just"/>
            <a:r>
              <a:rPr lang="en-US" sz="2400">
                <a:solidFill>
                  <a:srgbClr val="000000"/>
                </a:solidFill>
                <a:latin typeface="Gisha" panose="020B0502040204020203" pitchFamily="34" charset="-79"/>
                <a:cs typeface="Gisha" panose="020B0502040204020203" pitchFamily="34" charset="-79"/>
              </a:rPr>
              <a:t>0001 0110 1000 0011 </a:t>
            </a:r>
            <a:endParaRPr lang="en-US" sz="24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523155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EAC63F-787E-4250-93D0-D624027B29DF}"/>
              </a:ext>
            </a:extLst>
          </p:cNvPr>
          <p:cNvSpPr>
            <a:spLocks noGrp="1"/>
          </p:cNvSpPr>
          <p:nvPr>
            <p:ph type="sldNum" sz="quarter" idx="12"/>
          </p:nvPr>
        </p:nvSpPr>
        <p:spPr/>
        <p:txBody>
          <a:bodyPr/>
          <a:lstStyle/>
          <a:p>
            <a:fld id="{1E81BDB4-5F3F-464A-A32A-75B544C87B3D}" type="slidenum">
              <a:rPr lang="en-US" smtClean="0"/>
              <a:pPr/>
              <a:t>22</a:t>
            </a:fld>
            <a:endParaRPr lang="en-US"/>
          </a:p>
        </p:txBody>
      </p:sp>
      <p:sp>
        <p:nvSpPr>
          <p:cNvPr id="4" name="Rectangle 3">
            <a:extLst>
              <a:ext uri="{FF2B5EF4-FFF2-40B4-BE49-F238E27FC236}">
                <a16:creationId xmlns:a16="http://schemas.microsoft.com/office/drawing/2014/main" id="{280D2784-BE5D-4049-BF3B-DD08DB7099E7}"/>
              </a:ext>
            </a:extLst>
          </p:cNvPr>
          <p:cNvSpPr/>
          <p:nvPr/>
        </p:nvSpPr>
        <p:spPr>
          <a:xfrm>
            <a:off x="1027470" y="140769"/>
            <a:ext cx="7202129" cy="707886"/>
          </a:xfrm>
          <a:prstGeom prst="rect">
            <a:avLst/>
          </a:prstGeom>
        </p:spPr>
        <p:txBody>
          <a:bodyPr wrap="square">
            <a:spAutoFit/>
          </a:bodyPr>
          <a:lstStyle/>
          <a:p>
            <a:pPr marR="0" algn="just"/>
            <a:r>
              <a:rPr lang="en-US" sz="4000" b="1">
                <a:solidFill>
                  <a:srgbClr val="000000"/>
                </a:solidFill>
                <a:latin typeface="HENBEK+TimesNewRoman,Bold"/>
              </a:rPr>
              <a:t>5. How are individuals mutated? </a:t>
            </a:r>
            <a:endParaRPr lang="en-US" sz="4000">
              <a:solidFill>
                <a:srgbClr val="000000"/>
              </a:solidFill>
              <a:latin typeface="HENBEK+TimesNewRoman,Bold"/>
            </a:endParaRPr>
          </a:p>
        </p:txBody>
      </p:sp>
      <p:sp>
        <p:nvSpPr>
          <p:cNvPr id="5" name="Rectangle 4">
            <a:extLst>
              <a:ext uri="{FF2B5EF4-FFF2-40B4-BE49-F238E27FC236}">
                <a16:creationId xmlns:a16="http://schemas.microsoft.com/office/drawing/2014/main" id="{E14E0833-DFB8-4B5A-AF17-3BAE458DFA11}"/>
              </a:ext>
            </a:extLst>
          </p:cNvPr>
          <p:cNvSpPr/>
          <p:nvPr/>
        </p:nvSpPr>
        <p:spPr>
          <a:xfrm>
            <a:off x="1912374" y="848655"/>
            <a:ext cx="8912941" cy="2677656"/>
          </a:xfrm>
          <a:prstGeom prst="rect">
            <a:avLst/>
          </a:prstGeom>
        </p:spPr>
        <p:txBody>
          <a:bodyPr wrap="square">
            <a:spAutoFit/>
          </a:bodyPr>
          <a:lstStyle/>
          <a:p>
            <a:pPr algn="just"/>
            <a:r>
              <a:rPr lang="en-US" sz="2400">
                <a:solidFill>
                  <a:srgbClr val="000000"/>
                </a:solidFill>
                <a:latin typeface="Gisha" panose="020B0502040204020203" pitchFamily="34" charset="-79"/>
                <a:cs typeface="Gisha" panose="020B0502040204020203" pitchFamily="34" charset="-79"/>
              </a:rPr>
              <a:t>When using bit strings, the easiest way to implement the mutation is to allow every single bit in every individual a chance to mutate. This chance should be very small, since we don’t want to have individuals changing dramatically due to mutation. </a:t>
            </a:r>
          </a:p>
          <a:p>
            <a:pPr marL="342900" indent="-342900" algn="just">
              <a:buFont typeface="Wingdings" panose="05000000000000000000" pitchFamily="2" charset="2"/>
              <a:buChar char="Ø"/>
            </a:pPr>
            <a:endParaRPr lang="en-US" sz="2400">
              <a:solidFill>
                <a:srgbClr val="000000"/>
              </a:solidFill>
              <a:latin typeface="Gisha" panose="020B0502040204020203" pitchFamily="34" charset="-79"/>
              <a:cs typeface="Gisha" panose="020B0502040204020203" pitchFamily="34" charset="-79"/>
            </a:endParaRPr>
          </a:p>
          <a:p>
            <a:pPr marL="342900" indent="-342900" algn="just">
              <a:buFont typeface="Wingdings" panose="05000000000000000000" pitchFamily="2" charset="2"/>
              <a:buChar char="Ø"/>
            </a:pPr>
            <a:r>
              <a:rPr lang="en-US" sz="2400">
                <a:solidFill>
                  <a:srgbClr val="000000"/>
                </a:solidFill>
                <a:latin typeface="Gisha" panose="020B0502040204020203" pitchFamily="34" charset="-79"/>
                <a:cs typeface="Gisha" panose="020B0502040204020203" pitchFamily="34" charset="-79"/>
              </a:rPr>
              <a:t>Setting the percentage so that roughly 1 bit per individual will change on average is probably a reasonably good number. </a:t>
            </a:r>
            <a:endParaRPr lang="en-US" sz="2400">
              <a:latin typeface="Gisha" panose="020B0502040204020203" pitchFamily="34" charset="-79"/>
              <a:cs typeface="Gisha" panose="020B0502040204020203" pitchFamily="34" charset="-79"/>
            </a:endParaRPr>
          </a:p>
        </p:txBody>
      </p:sp>
      <p:sp>
        <p:nvSpPr>
          <p:cNvPr id="6" name="Rectangle 5">
            <a:extLst>
              <a:ext uri="{FF2B5EF4-FFF2-40B4-BE49-F238E27FC236}">
                <a16:creationId xmlns:a16="http://schemas.microsoft.com/office/drawing/2014/main" id="{C5122914-EEF2-443F-A296-E5ECB630C4FF}"/>
              </a:ext>
            </a:extLst>
          </p:cNvPr>
          <p:cNvSpPr/>
          <p:nvPr/>
        </p:nvSpPr>
        <p:spPr>
          <a:xfrm>
            <a:off x="1912373" y="3587866"/>
            <a:ext cx="8912941"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400">
                <a:solidFill>
                  <a:srgbClr val="000000"/>
                </a:solidFill>
                <a:latin typeface="Gisha" panose="020B0502040204020203" pitchFamily="34" charset="-79"/>
                <a:cs typeface="Gisha" panose="020B0502040204020203" pitchFamily="34" charset="-79"/>
              </a:rPr>
              <a:t>The mutation will consist of having the bit “flip” – a 1 changes to a 0 and a 0 changes to a 1. </a:t>
            </a:r>
            <a:endParaRPr lang="en-US" sz="2400">
              <a:latin typeface="Gisha" panose="020B0502040204020203" pitchFamily="34" charset="-79"/>
              <a:cs typeface="Gisha" panose="020B0502040204020203" pitchFamily="34" charset="-79"/>
            </a:endParaRPr>
          </a:p>
        </p:txBody>
      </p:sp>
      <p:pic>
        <p:nvPicPr>
          <p:cNvPr id="7" name="Picture 6">
            <a:extLst>
              <a:ext uri="{FF2B5EF4-FFF2-40B4-BE49-F238E27FC236}">
                <a16:creationId xmlns:a16="http://schemas.microsoft.com/office/drawing/2014/main" id="{8CD9D53C-C95A-4053-88A8-041BF47AD8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90775" y="4666320"/>
            <a:ext cx="7410450" cy="1343025"/>
          </a:xfrm>
          <a:prstGeom prst="rect">
            <a:avLst/>
          </a:prstGeom>
          <a:ln>
            <a:solidFill>
              <a:schemeClr val="tx1"/>
            </a:solidFill>
          </a:ln>
        </p:spPr>
      </p:pic>
    </p:spTree>
    <p:extLst>
      <p:ext uri="{BB962C8B-B14F-4D97-AF65-F5344CB8AC3E}">
        <p14:creationId xmlns:p14="http://schemas.microsoft.com/office/powerpoint/2010/main" val="292375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B52EF7-ECD8-4CED-8A0A-3BEC26B3876A}"/>
              </a:ext>
            </a:extLst>
          </p:cNvPr>
          <p:cNvSpPr>
            <a:spLocks noGrp="1"/>
          </p:cNvSpPr>
          <p:nvPr>
            <p:ph type="sldNum" sz="quarter" idx="12"/>
          </p:nvPr>
        </p:nvSpPr>
        <p:spPr/>
        <p:txBody>
          <a:bodyPr/>
          <a:lstStyle/>
          <a:p>
            <a:fld id="{1E81BDB4-5F3F-464A-A32A-75B544C87B3D}" type="slidenum">
              <a:rPr lang="en-US" smtClean="0"/>
              <a:pPr/>
              <a:t>23</a:t>
            </a:fld>
            <a:endParaRPr lang="en-US"/>
          </a:p>
        </p:txBody>
      </p:sp>
      <p:sp>
        <p:nvSpPr>
          <p:cNvPr id="4" name="Rectangle 3">
            <a:extLst>
              <a:ext uri="{FF2B5EF4-FFF2-40B4-BE49-F238E27FC236}">
                <a16:creationId xmlns:a16="http://schemas.microsoft.com/office/drawing/2014/main" id="{883C3D8A-A47E-4B87-8EBC-943C9BA6EFCF}"/>
              </a:ext>
            </a:extLst>
          </p:cNvPr>
          <p:cNvSpPr/>
          <p:nvPr/>
        </p:nvSpPr>
        <p:spPr>
          <a:xfrm>
            <a:off x="1322438" y="317749"/>
            <a:ext cx="2998839" cy="707886"/>
          </a:xfrm>
          <a:prstGeom prst="rect">
            <a:avLst/>
          </a:prstGeom>
        </p:spPr>
        <p:txBody>
          <a:bodyPr wrap="square">
            <a:spAutoFit/>
          </a:bodyPr>
          <a:lstStyle/>
          <a:p>
            <a:pPr marR="0" algn="just"/>
            <a:r>
              <a:rPr lang="en-US" sz="4000" b="1">
                <a:solidFill>
                  <a:srgbClr val="000000"/>
                </a:solidFill>
                <a:latin typeface="HENBEK+TimesNewRoman,Bold"/>
              </a:rPr>
              <a:t>Wrapping Up </a:t>
            </a:r>
            <a:endParaRPr lang="en-US" sz="4000">
              <a:solidFill>
                <a:srgbClr val="000000"/>
              </a:solidFill>
              <a:latin typeface="HENBEK+TimesNewRoman,Bold"/>
            </a:endParaRPr>
          </a:p>
        </p:txBody>
      </p:sp>
      <p:pic>
        <p:nvPicPr>
          <p:cNvPr id="5" name="Picture 4">
            <a:extLst>
              <a:ext uri="{FF2B5EF4-FFF2-40B4-BE49-F238E27FC236}">
                <a16:creationId xmlns:a16="http://schemas.microsoft.com/office/drawing/2014/main" id="{0352B26D-DFAD-4A7D-BFAB-C55399DDAC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33550" y="1417534"/>
            <a:ext cx="8724900" cy="1781175"/>
          </a:xfrm>
          <a:prstGeom prst="rect">
            <a:avLst/>
          </a:prstGeom>
          <a:ln>
            <a:solidFill>
              <a:schemeClr val="tx1"/>
            </a:solidFill>
          </a:ln>
        </p:spPr>
      </p:pic>
    </p:spTree>
    <p:extLst>
      <p:ext uri="{BB962C8B-B14F-4D97-AF65-F5344CB8AC3E}">
        <p14:creationId xmlns:p14="http://schemas.microsoft.com/office/powerpoint/2010/main" val="2480404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6AED-78C2-418E-8A4C-89FB0B32D899}"/>
              </a:ext>
            </a:extLst>
          </p:cNvPr>
          <p:cNvSpPr>
            <a:spLocks noGrp="1"/>
          </p:cNvSpPr>
          <p:nvPr>
            <p:ph type="title"/>
          </p:nvPr>
        </p:nvSpPr>
        <p:spPr/>
        <p:txBody>
          <a:bodyPr>
            <a:noAutofit/>
          </a:bodyPr>
          <a:lstStyle/>
          <a:p>
            <a:r>
              <a:rPr lang="en-US" sz="3600" b="1"/>
              <a:t>Difference between Traditional and Genetic Approach</a:t>
            </a:r>
            <a:endParaRPr lang="en-US" sz="3600"/>
          </a:p>
        </p:txBody>
      </p:sp>
      <p:sp>
        <p:nvSpPr>
          <p:cNvPr id="3" name="Slide Number Placeholder 2">
            <a:extLst>
              <a:ext uri="{FF2B5EF4-FFF2-40B4-BE49-F238E27FC236}">
                <a16:creationId xmlns:a16="http://schemas.microsoft.com/office/drawing/2014/main" id="{43525563-3F6A-49F5-B0FB-577E8AED9456}"/>
              </a:ext>
            </a:extLst>
          </p:cNvPr>
          <p:cNvSpPr>
            <a:spLocks noGrp="1"/>
          </p:cNvSpPr>
          <p:nvPr>
            <p:ph type="sldNum" sz="quarter" idx="12"/>
          </p:nvPr>
        </p:nvSpPr>
        <p:spPr/>
        <p:txBody>
          <a:bodyPr/>
          <a:lstStyle/>
          <a:p>
            <a:fld id="{1E81BDB4-5F3F-464A-A32A-75B544C87B3D}" type="slidenum">
              <a:rPr lang="en-US" smtClean="0"/>
              <a:pPr/>
              <a:t>24</a:t>
            </a:fld>
            <a:endParaRPr lang="en-US"/>
          </a:p>
        </p:txBody>
      </p:sp>
      <p:pic>
        <p:nvPicPr>
          <p:cNvPr id="4" name="Picture 3">
            <a:extLst>
              <a:ext uri="{FF2B5EF4-FFF2-40B4-BE49-F238E27FC236}">
                <a16:creationId xmlns:a16="http://schemas.microsoft.com/office/drawing/2014/main" id="{16B75C98-15EA-4698-8885-A968C66563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Lst>
          </a:blip>
          <a:stretch>
            <a:fillRect/>
          </a:stretch>
        </p:blipFill>
        <p:spPr>
          <a:xfrm>
            <a:off x="1209675" y="1480370"/>
            <a:ext cx="9772650" cy="3543300"/>
          </a:xfrm>
          <a:prstGeom prst="rect">
            <a:avLst/>
          </a:prstGeom>
          <a:ln>
            <a:solidFill>
              <a:schemeClr val="tx1"/>
            </a:solidFill>
          </a:ln>
        </p:spPr>
      </p:pic>
    </p:spTree>
    <p:extLst>
      <p:ext uri="{BB962C8B-B14F-4D97-AF65-F5344CB8AC3E}">
        <p14:creationId xmlns:p14="http://schemas.microsoft.com/office/powerpoint/2010/main" val="3270601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C27-3B09-4120-888A-135995D13DA0}"/>
              </a:ext>
            </a:extLst>
          </p:cNvPr>
          <p:cNvSpPr>
            <a:spLocks noGrp="1"/>
          </p:cNvSpPr>
          <p:nvPr>
            <p:ph type="title"/>
          </p:nvPr>
        </p:nvSpPr>
        <p:spPr/>
        <p:txBody>
          <a:bodyPr/>
          <a:lstStyle/>
          <a:p>
            <a:r>
              <a:rPr lang="en-US"/>
              <a:t>Basic Structure of Genetic Algorithm</a:t>
            </a:r>
          </a:p>
        </p:txBody>
      </p:sp>
      <p:sp>
        <p:nvSpPr>
          <p:cNvPr id="3" name="Slide Number Placeholder 2">
            <a:extLst>
              <a:ext uri="{FF2B5EF4-FFF2-40B4-BE49-F238E27FC236}">
                <a16:creationId xmlns:a16="http://schemas.microsoft.com/office/drawing/2014/main" id="{3B8B38AF-C7B3-400F-9AEB-1942F7FD4363}"/>
              </a:ext>
            </a:extLst>
          </p:cNvPr>
          <p:cNvSpPr>
            <a:spLocks noGrp="1"/>
          </p:cNvSpPr>
          <p:nvPr>
            <p:ph type="sldNum" sz="quarter" idx="12"/>
          </p:nvPr>
        </p:nvSpPr>
        <p:spPr/>
        <p:txBody>
          <a:bodyPr/>
          <a:lstStyle/>
          <a:p>
            <a:fld id="{1E81BDB4-5F3F-464A-A32A-75B544C87B3D}" type="slidenum">
              <a:rPr lang="en-US" smtClean="0"/>
              <a:pPr/>
              <a:t>25</a:t>
            </a:fld>
            <a:endParaRPr lang="en-US"/>
          </a:p>
        </p:txBody>
      </p:sp>
      <p:pic>
        <p:nvPicPr>
          <p:cNvPr id="4" name="Picture 3">
            <a:extLst>
              <a:ext uri="{FF2B5EF4-FFF2-40B4-BE49-F238E27FC236}">
                <a16:creationId xmlns:a16="http://schemas.microsoft.com/office/drawing/2014/main" id="{AFF11B96-5AB1-4755-8DCE-26F484AB5161}"/>
              </a:ext>
            </a:extLst>
          </p:cNvPr>
          <p:cNvPicPr>
            <a:picLocks noChangeAspect="1"/>
          </p:cNvPicPr>
          <p:nvPr/>
        </p:nvPicPr>
        <p:blipFill>
          <a:blip r:embed="rId2"/>
          <a:stretch>
            <a:fillRect/>
          </a:stretch>
        </p:blipFill>
        <p:spPr>
          <a:xfrm>
            <a:off x="900112" y="981075"/>
            <a:ext cx="10391775" cy="4895850"/>
          </a:xfrm>
          <a:prstGeom prst="rect">
            <a:avLst/>
          </a:prstGeom>
        </p:spPr>
      </p:pic>
    </p:spTree>
    <p:extLst>
      <p:ext uri="{BB962C8B-B14F-4D97-AF65-F5344CB8AC3E}">
        <p14:creationId xmlns:p14="http://schemas.microsoft.com/office/powerpoint/2010/main" val="1328065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6A5-BDAF-4BE7-9799-8884DBC31733}"/>
              </a:ext>
            </a:extLst>
          </p:cNvPr>
          <p:cNvSpPr>
            <a:spLocks noGrp="1"/>
          </p:cNvSpPr>
          <p:nvPr>
            <p:ph type="title"/>
          </p:nvPr>
        </p:nvSpPr>
        <p:spPr/>
        <p:txBody>
          <a:bodyPr/>
          <a:lstStyle/>
          <a:p>
            <a:r>
              <a:rPr lang="en-US"/>
              <a:t>Basic Terminology of GA</a:t>
            </a:r>
          </a:p>
        </p:txBody>
      </p:sp>
      <p:sp>
        <p:nvSpPr>
          <p:cNvPr id="3" name="Slide Number Placeholder 2">
            <a:extLst>
              <a:ext uri="{FF2B5EF4-FFF2-40B4-BE49-F238E27FC236}">
                <a16:creationId xmlns:a16="http://schemas.microsoft.com/office/drawing/2014/main" id="{3DE00C45-5E57-401F-8C16-1D33F7AFEEF2}"/>
              </a:ext>
            </a:extLst>
          </p:cNvPr>
          <p:cNvSpPr>
            <a:spLocks noGrp="1"/>
          </p:cNvSpPr>
          <p:nvPr>
            <p:ph type="sldNum" sz="quarter" idx="12"/>
          </p:nvPr>
        </p:nvSpPr>
        <p:spPr/>
        <p:txBody>
          <a:bodyPr/>
          <a:lstStyle/>
          <a:p>
            <a:fld id="{1E81BDB4-5F3F-464A-A32A-75B544C87B3D}" type="slidenum">
              <a:rPr lang="en-US" smtClean="0"/>
              <a:pPr/>
              <a:t>26</a:t>
            </a:fld>
            <a:endParaRPr lang="en-US"/>
          </a:p>
        </p:txBody>
      </p:sp>
      <p:pic>
        <p:nvPicPr>
          <p:cNvPr id="4" name="Picture 3">
            <a:extLst>
              <a:ext uri="{FF2B5EF4-FFF2-40B4-BE49-F238E27FC236}">
                <a16:creationId xmlns:a16="http://schemas.microsoft.com/office/drawing/2014/main" id="{7DDA0F6A-F2BE-4B5A-A00D-0AE47A84059F}"/>
              </a:ext>
            </a:extLst>
          </p:cNvPr>
          <p:cNvPicPr>
            <a:picLocks noChangeAspect="1"/>
          </p:cNvPicPr>
          <p:nvPr/>
        </p:nvPicPr>
        <p:blipFill>
          <a:blip r:embed="rId2"/>
          <a:stretch>
            <a:fillRect/>
          </a:stretch>
        </p:blipFill>
        <p:spPr>
          <a:xfrm>
            <a:off x="681806" y="990907"/>
            <a:ext cx="10887075" cy="5248275"/>
          </a:xfrm>
          <a:prstGeom prst="rect">
            <a:avLst/>
          </a:prstGeom>
        </p:spPr>
      </p:pic>
    </p:spTree>
    <p:extLst>
      <p:ext uri="{BB962C8B-B14F-4D97-AF65-F5344CB8AC3E}">
        <p14:creationId xmlns:p14="http://schemas.microsoft.com/office/powerpoint/2010/main" val="1060002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6BA8-5747-447D-BF55-F88A5A5258BF}"/>
              </a:ext>
            </a:extLst>
          </p:cNvPr>
          <p:cNvSpPr>
            <a:spLocks noGrp="1"/>
          </p:cNvSpPr>
          <p:nvPr>
            <p:ph type="title"/>
          </p:nvPr>
        </p:nvSpPr>
        <p:spPr/>
        <p:txBody>
          <a:bodyPr>
            <a:normAutofit fontScale="90000"/>
          </a:bodyPr>
          <a:lstStyle/>
          <a:p>
            <a:r>
              <a:rPr lang="en-US"/>
              <a:t>Knapsack Problem by using Genetic Algorithm</a:t>
            </a:r>
          </a:p>
        </p:txBody>
      </p:sp>
      <p:sp>
        <p:nvSpPr>
          <p:cNvPr id="3" name="Slide Number Placeholder 2">
            <a:extLst>
              <a:ext uri="{FF2B5EF4-FFF2-40B4-BE49-F238E27FC236}">
                <a16:creationId xmlns:a16="http://schemas.microsoft.com/office/drawing/2014/main" id="{9F389738-98B2-4092-B1C0-761646879A4A}"/>
              </a:ext>
            </a:extLst>
          </p:cNvPr>
          <p:cNvSpPr>
            <a:spLocks noGrp="1"/>
          </p:cNvSpPr>
          <p:nvPr>
            <p:ph type="sldNum" sz="quarter" idx="12"/>
          </p:nvPr>
        </p:nvSpPr>
        <p:spPr/>
        <p:txBody>
          <a:bodyPr/>
          <a:lstStyle/>
          <a:p>
            <a:fld id="{1E81BDB4-5F3F-464A-A32A-75B544C87B3D}" type="slidenum">
              <a:rPr lang="en-US" smtClean="0"/>
              <a:pPr/>
              <a:t>27</a:t>
            </a:fld>
            <a:endParaRPr lang="en-US"/>
          </a:p>
        </p:txBody>
      </p:sp>
      <p:pic>
        <p:nvPicPr>
          <p:cNvPr id="4" name="Picture 3">
            <a:extLst>
              <a:ext uri="{FF2B5EF4-FFF2-40B4-BE49-F238E27FC236}">
                <a16:creationId xmlns:a16="http://schemas.microsoft.com/office/drawing/2014/main" id="{8A24D505-EBB8-4425-9E1D-3C17A5E72B41}"/>
              </a:ext>
            </a:extLst>
          </p:cNvPr>
          <p:cNvPicPr>
            <a:picLocks noChangeAspect="1"/>
          </p:cNvPicPr>
          <p:nvPr/>
        </p:nvPicPr>
        <p:blipFill>
          <a:blip r:embed="rId2"/>
          <a:stretch>
            <a:fillRect/>
          </a:stretch>
        </p:blipFill>
        <p:spPr>
          <a:xfrm>
            <a:off x="957262" y="952807"/>
            <a:ext cx="10277475" cy="5324475"/>
          </a:xfrm>
          <a:prstGeom prst="rect">
            <a:avLst/>
          </a:prstGeom>
        </p:spPr>
      </p:pic>
    </p:spTree>
    <p:extLst>
      <p:ext uri="{BB962C8B-B14F-4D97-AF65-F5344CB8AC3E}">
        <p14:creationId xmlns:p14="http://schemas.microsoft.com/office/powerpoint/2010/main" val="194412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8FDD94-800C-46A8-8F02-62B67D29D507}"/>
              </a:ext>
            </a:extLst>
          </p:cNvPr>
          <p:cNvSpPr>
            <a:spLocks noGrp="1"/>
          </p:cNvSpPr>
          <p:nvPr>
            <p:ph type="sldNum" sz="quarter" idx="12"/>
          </p:nvPr>
        </p:nvSpPr>
        <p:spPr/>
        <p:txBody>
          <a:bodyPr/>
          <a:lstStyle/>
          <a:p>
            <a:fld id="{1E81BDB4-5F3F-464A-A32A-75B544C87B3D}" type="slidenum">
              <a:rPr lang="en-US" smtClean="0"/>
              <a:pPr/>
              <a:t>28</a:t>
            </a:fld>
            <a:endParaRPr lang="en-US"/>
          </a:p>
        </p:txBody>
      </p:sp>
      <p:pic>
        <p:nvPicPr>
          <p:cNvPr id="6" name="Picture 5">
            <a:extLst>
              <a:ext uri="{FF2B5EF4-FFF2-40B4-BE49-F238E27FC236}">
                <a16:creationId xmlns:a16="http://schemas.microsoft.com/office/drawing/2014/main" id="{C4AAD6A3-17FE-4F5E-9D6A-FB9274775311}"/>
              </a:ext>
            </a:extLst>
          </p:cNvPr>
          <p:cNvPicPr>
            <a:picLocks noChangeAspect="1"/>
          </p:cNvPicPr>
          <p:nvPr/>
        </p:nvPicPr>
        <p:blipFill>
          <a:blip r:embed="rId2"/>
          <a:stretch>
            <a:fillRect/>
          </a:stretch>
        </p:blipFill>
        <p:spPr>
          <a:xfrm>
            <a:off x="781050" y="561975"/>
            <a:ext cx="10629900" cy="5734050"/>
          </a:xfrm>
          <a:prstGeom prst="rect">
            <a:avLst/>
          </a:prstGeom>
        </p:spPr>
      </p:pic>
    </p:spTree>
    <p:extLst>
      <p:ext uri="{BB962C8B-B14F-4D97-AF65-F5344CB8AC3E}">
        <p14:creationId xmlns:p14="http://schemas.microsoft.com/office/powerpoint/2010/main" val="1850000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9ABD4A-FFFF-42A0-AB76-29E1457D6827}"/>
              </a:ext>
            </a:extLst>
          </p:cNvPr>
          <p:cNvSpPr>
            <a:spLocks noGrp="1"/>
          </p:cNvSpPr>
          <p:nvPr>
            <p:ph type="sldNum" sz="quarter" idx="12"/>
          </p:nvPr>
        </p:nvSpPr>
        <p:spPr/>
        <p:txBody>
          <a:bodyPr/>
          <a:lstStyle/>
          <a:p>
            <a:fld id="{1E81BDB4-5F3F-464A-A32A-75B544C87B3D}" type="slidenum">
              <a:rPr lang="en-US" smtClean="0"/>
              <a:pPr/>
              <a:t>29</a:t>
            </a:fld>
            <a:endParaRPr lang="en-US"/>
          </a:p>
        </p:txBody>
      </p:sp>
      <p:pic>
        <p:nvPicPr>
          <p:cNvPr id="4" name="Picture 3">
            <a:extLst>
              <a:ext uri="{FF2B5EF4-FFF2-40B4-BE49-F238E27FC236}">
                <a16:creationId xmlns:a16="http://schemas.microsoft.com/office/drawing/2014/main" id="{346A6668-9044-4DB9-9B5B-7DC91BF71E69}"/>
              </a:ext>
            </a:extLst>
          </p:cNvPr>
          <p:cNvPicPr>
            <a:picLocks noChangeAspect="1"/>
          </p:cNvPicPr>
          <p:nvPr/>
        </p:nvPicPr>
        <p:blipFill>
          <a:blip r:embed="rId2"/>
          <a:stretch>
            <a:fillRect/>
          </a:stretch>
        </p:blipFill>
        <p:spPr>
          <a:xfrm>
            <a:off x="1126237" y="603250"/>
            <a:ext cx="9939526" cy="5651500"/>
          </a:xfrm>
          <a:prstGeom prst="rect">
            <a:avLst/>
          </a:prstGeom>
        </p:spPr>
      </p:pic>
    </p:spTree>
    <p:extLst>
      <p:ext uri="{BB962C8B-B14F-4D97-AF65-F5344CB8AC3E}">
        <p14:creationId xmlns:p14="http://schemas.microsoft.com/office/powerpoint/2010/main" val="84275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B137-CC17-440E-A1CA-B7F8E8D22C77}"/>
              </a:ext>
            </a:extLst>
          </p:cNvPr>
          <p:cNvSpPr>
            <a:spLocks noGrp="1"/>
          </p:cNvSpPr>
          <p:nvPr>
            <p:ph type="title"/>
          </p:nvPr>
        </p:nvSpPr>
        <p:spPr/>
        <p:txBody>
          <a:bodyPr/>
          <a:lstStyle/>
          <a:p>
            <a:r>
              <a:rPr lang="en-US"/>
              <a:t>Hypothetical Situation</a:t>
            </a:r>
          </a:p>
        </p:txBody>
      </p:sp>
      <p:sp>
        <p:nvSpPr>
          <p:cNvPr id="3" name="Slide Number Placeholder 2">
            <a:extLst>
              <a:ext uri="{FF2B5EF4-FFF2-40B4-BE49-F238E27FC236}">
                <a16:creationId xmlns:a16="http://schemas.microsoft.com/office/drawing/2014/main" id="{EE51A1B5-9B1C-433D-8582-D774E73A88CA}"/>
              </a:ext>
            </a:extLst>
          </p:cNvPr>
          <p:cNvSpPr>
            <a:spLocks noGrp="1"/>
          </p:cNvSpPr>
          <p:nvPr>
            <p:ph type="sldNum" sz="quarter" idx="12"/>
          </p:nvPr>
        </p:nvSpPr>
        <p:spPr/>
        <p:txBody>
          <a:bodyPr/>
          <a:lstStyle/>
          <a:p>
            <a:fld id="{1E81BDB4-5F3F-464A-A32A-75B544C87B3D}" type="slidenum">
              <a:rPr lang="en-US" smtClean="0"/>
              <a:pPr/>
              <a:t>3</a:t>
            </a:fld>
            <a:endParaRPr lang="en-US"/>
          </a:p>
        </p:txBody>
      </p:sp>
      <p:sp>
        <p:nvSpPr>
          <p:cNvPr id="4" name="Rectangle 3">
            <a:extLst>
              <a:ext uri="{FF2B5EF4-FFF2-40B4-BE49-F238E27FC236}">
                <a16:creationId xmlns:a16="http://schemas.microsoft.com/office/drawing/2014/main" id="{2A03535B-20CD-44F2-BC88-2C718FB5455D}"/>
              </a:ext>
            </a:extLst>
          </p:cNvPr>
          <p:cNvSpPr/>
          <p:nvPr/>
        </p:nvSpPr>
        <p:spPr>
          <a:xfrm>
            <a:off x="1307689" y="1144976"/>
            <a:ext cx="9532375" cy="3108543"/>
          </a:xfrm>
          <a:prstGeom prst="rect">
            <a:avLst/>
          </a:prstGeom>
        </p:spPr>
        <p:txBody>
          <a:bodyPr wrap="square">
            <a:spAutoFit/>
          </a:bodyPr>
          <a:lstStyle/>
          <a:p>
            <a:pPr algn="just"/>
            <a:r>
              <a:rPr lang="en-US" sz="2800">
                <a:latin typeface="Segoe UI Semibold" panose="020B0702040204020203" pitchFamily="34" charset="0"/>
                <a:cs typeface="Segoe UI Semibold" panose="020B0702040204020203" pitchFamily="34" charset="0"/>
              </a:rPr>
              <a:t>You are head of a country, and in order to keep your city safe from bad things, you implement a policy like this:</a:t>
            </a:r>
          </a:p>
          <a:p>
            <a:pPr marL="457200" indent="-457200" algn="just">
              <a:buFont typeface="Arial" panose="020B0604020202020204" pitchFamily="34" charset="0"/>
              <a:buChar char="•"/>
            </a:pPr>
            <a:r>
              <a:rPr lang="en-US" sz="2800">
                <a:latin typeface="Segoe UI Semibold" panose="020B0702040204020203" pitchFamily="34" charset="0"/>
                <a:cs typeface="Segoe UI Semibold" panose="020B0702040204020203" pitchFamily="34" charset="0"/>
              </a:rPr>
              <a:t>You select all the good people, and ask them to extend their generation by having their children.</a:t>
            </a:r>
          </a:p>
          <a:p>
            <a:pPr marL="457200" indent="-457200" algn="just">
              <a:buFont typeface="Arial" panose="020B0604020202020204" pitchFamily="34" charset="0"/>
              <a:buChar char="•"/>
            </a:pPr>
            <a:r>
              <a:rPr lang="en-US" sz="2800">
                <a:latin typeface="Segoe UI Semibold" panose="020B0702040204020203" pitchFamily="34" charset="0"/>
                <a:cs typeface="Segoe UI Semibold" panose="020B0702040204020203" pitchFamily="34" charset="0"/>
              </a:rPr>
              <a:t>This repeats for a few generations.</a:t>
            </a:r>
          </a:p>
          <a:p>
            <a:pPr marL="457200" indent="-457200" algn="just">
              <a:buFont typeface="Arial" panose="020B0604020202020204" pitchFamily="34" charset="0"/>
              <a:buChar char="•"/>
            </a:pPr>
            <a:r>
              <a:rPr lang="en-US" sz="2800">
                <a:latin typeface="Segoe UI Semibold" panose="020B0702040204020203" pitchFamily="34" charset="0"/>
                <a:cs typeface="Segoe UI Semibold" panose="020B0702040204020203" pitchFamily="34" charset="0"/>
              </a:rPr>
              <a:t>You will notice that now you have an entire population of good people.</a:t>
            </a:r>
            <a:endParaRPr lang="en-US" sz="2800" b="0" i="0">
              <a:effectLst/>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F3C544FF-25B7-4B40-B490-8C0F9949C0DD}"/>
              </a:ext>
            </a:extLst>
          </p:cNvPr>
          <p:cNvSpPr/>
          <p:nvPr/>
        </p:nvSpPr>
        <p:spPr>
          <a:xfrm>
            <a:off x="1676399" y="4639668"/>
            <a:ext cx="9045677"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800" b="1" u="sng">
                <a:solidFill>
                  <a:schemeClr val="tx1"/>
                </a:solidFill>
                <a:latin typeface="roboto"/>
              </a:rPr>
              <a:t>Basic Idea </a:t>
            </a:r>
          </a:p>
          <a:p>
            <a:pPr algn="just"/>
            <a:r>
              <a:rPr lang="en-US" sz="2800">
                <a:solidFill>
                  <a:schemeClr val="tx1"/>
                </a:solidFill>
                <a:latin typeface="roboto"/>
              </a:rPr>
              <a:t>Change the input (i.e. population) such that we get better output (i.e. better country).</a:t>
            </a:r>
            <a:endParaRPr lang="en-US" sz="2800">
              <a:solidFill>
                <a:schemeClr val="tx1"/>
              </a:solidFill>
            </a:endParaRPr>
          </a:p>
        </p:txBody>
      </p:sp>
      <p:sp>
        <p:nvSpPr>
          <p:cNvPr id="6" name="Rectangle 5">
            <a:extLst>
              <a:ext uri="{FF2B5EF4-FFF2-40B4-BE49-F238E27FC236}">
                <a16:creationId xmlns:a16="http://schemas.microsoft.com/office/drawing/2014/main" id="{93EFF7B6-5028-4EDE-BA2D-6F9C763CDA47}"/>
              </a:ext>
            </a:extLst>
          </p:cNvPr>
          <p:cNvSpPr/>
          <p:nvPr/>
        </p:nvSpPr>
        <p:spPr>
          <a:xfrm>
            <a:off x="3554361" y="1144976"/>
            <a:ext cx="716771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indent="-457200" algn="just">
              <a:buFont typeface="+mj-lt"/>
              <a:buAutoNum type="arabicPeriod"/>
            </a:pPr>
            <a:r>
              <a:rPr lang="en-US" sz="2400">
                <a:solidFill>
                  <a:schemeClr val="tx1"/>
                </a:solidFill>
                <a:latin typeface="Consolas" panose="020B0609020204030204" pitchFamily="49" charset="0"/>
                <a:cs typeface="Consolas" panose="020B0609020204030204" pitchFamily="49" charset="0"/>
              </a:rPr>
              <a:t>Firstly, we defined our initial population as our countrymen.</a:t>
            </a:r>
          </a:p>
          <a:p>
            <a:pPr marL="457200" indent="-457200" algn="just">
              <a:buFont typeface="+mj-lt"/>
              <a:buAutoNum type="arabicPeriod"/>
            </a:pPr>
            <a:r>
              <a:rPr lang="en-US" sz="2400">
                <a:solidFill>
                  <a:schemeClr val="tx1"/>
                </a:solidFill>
                <a:latin typeface="Consolas" panose="020B0609020204030204" pitchFamily="49" charset="0"/>
                <a:cs typeface="Consolas" panose="020B0609020204030204" pitchFamily="49" charset="0"/>
              </a:rPr>
              <a:t>We defined a function to classify whether is a person is good or bad.</a:t>
            </a:r>
          </a:p>
          <a:p>
            <a:pPr marL="457200" indent="-457200" algn="just">
              <a:buFont typeface="+mj-lt"/>
              <a:buAutoNum type="arabicPeriod"/>
            </a:pPr>
            <a:r>
              <a:rPr lang="en-US" sz="2400">
                <a:solidFill>
                  <a:schemeClr val="tx1"/>
                </a:solidFill>
                <a:latin typeface="Consolas" panose="020B0609020204030204" pitchFamily="49" charset="0"/>
                <a:cs typeface="Consolas" panose="020B0609020204030204" pitchFamily="49" charset="0"/>
              </a:rPr>
              <a:t>Then we selected good people for mating to produce their off-springs.</a:t>
            </a:r>
          </a:p>
          <a:p>
            <a:pPr marL="457200" indent="-457200" algn="just">
              <a:buFont typeface="+mj-lt"/>
              <a:buAutoNum type="arabicPeriod"/>
            </a:pPr>
            <a:r>
              <a:rPr lang="en-US" sz="2400">
                <a:solidFill>
                  <a:schemeClr val="tx1"/>
                </a:solidFill>
                <a:latin typeface="Consolas" panose="020B0609020204030204" pitchFamily="49" charset="0"/>
                <a:cs typeface="Consolas" panose="020B0609020204030204" pitchFamily="49" charset="0"/>
              </a:rPr>
              <a:t>And finally, these off-springs replace the bad people from the population and this process repeats.</a:t>
            </a:r>
            <a:endParaRPr lang="en-US" sz="2400" b="0" i="0">
              <a:solidFill>
                <a:schemeClr val="tx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8486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484D69-87B7-4C0B-8ABA-BDB86613B79F}"/>
              </a:ext>
            </a:extLst>
          </p:cNvPr>
          <p:cNvSpPr>
            <a:spLocks noGrp="1"/>
          </p:cNvSpPr>
          <p:nvPr>
            <p:ph type="sldNum" sz="quarter" idx="12"/>
          </p:nvPr>
        </p:nvSpPr>
        <p:spPr/>
        <p:txBody>
          <a:bodyPr/>
          <a:lstStyle/>
          <a:p>
            <a:fld id="{1E81BDB4-5F3F-464A-A32A-75B544C87B3D}" type="slidenum">
              <a:rPr lang="en-US" smtClean="0"/>
              <a:pPr/>
              <a:t>30</a:t>
            </a:fld>
            <a:endParaRPr lang="en-US"/>
          </a:p>
        </p:txBody>
      </p:sp>
      <p:pic>
        <p:nvPicPr>
          <p:cNvPr id="4" name="Picture 3">
            <a:extLst>
              <a:ext uri="{FF2B5EF4-FFF2-40B4-BE49-F238E27FC236}">
                <a16:creationId xmlns:a16="http://schemas.microsoft.com/office/drawing/2014/main" id="{1FFA5F93-3FA0-456F-8D75-DDB3FB7B5F32}"/>
              </a:ext>
            </a:extLst>
          </p:cNvPr>
          <p:cNvPicPr>
            <a:picLocks noChangeAspect="1"/>
          </p:cNvPicPr>
          <p:nvPr/>
        </p:nvPicPr>
        <p:blipFill>
          <a:blip r:embed="rId2"/>
          <a:stretch>
            <a:fillRect/>
          </a:stretch>
        </p:blipFill>
        <p:spPr>
          <a:xfrm>
            <a:off x="1121728" y="605631"/>
            <a:ext cx="9948544" cy="5646738"/>
          </a:xfrm>
          <a:prstGeom prst="rect">
            <a:avLst/>
          </a:prstGeom>
        </p:spPr>
      </p:pic>
    </p:spTree>
    <p:extLst>
      <p:ext uri="{BB962C8B-B14F-4D97-AF65-F5344CB8AC3E}">
        <p14:creationId xmlns:p14="http://schemas.microsoft.com/office/powerpoint/2010/main" val="1121226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505D82-1C03-492F-B2A3-E9F3335A2A11}"/>
              </a:ext>
            </a:extLst>
          </p:cNvPr>
          <p:cNvSpPr>
            <a:spLocks noGrp="1"/>
          </p:cNvSpPr>
          <p:nvPr>
            <p:ph type="sldNum" sz="quarter" idx="12"/>
          </p:nvPr>
        </p:nvSpPr>
        <p:spPr/>
        <p:txBody>
          <a:bodyPr/>
          <a:lstStyle/>
          <a:p>
            <a:fld id="{1E81BDB4-5F3F-464A-A32A-75B544C87B3D}" type="slidenum">
              <a:rPr lang="en-US" smtClean="0"/>
              <a:pPr/>
              <a:t>31</a:t>
            </a:fld>
            <a:endParaRPr lang="en-US"/>
          </a:p>
        </p:txBody>
      </p:sp>
      <p:pic>
        <p:nvPicPr>
          <p:cNvPr id="4" name="Picture 3">
            <a:extLst>
              <a:ext uri="{FF2B5EF4-FFF2-40B4-BE49-F238E27FC236}">
                <a16:creationId xmlns:a16="http://schemas.microsoft.com/office/drawing/2014/main" id="{D7E8374E-D01C-4BA8-9570-975E38204EA0}"/>
              </a:ext>
            </a:extLst>
          </p:cNvPr>
          <p:cNvPicPr>
            <a:picLocks noChangeAspect="1"/>
          </p:cNvPicPr>
          <p:nvPr/>
        </p:nvPicPr>
        <p:blipFill>
          <a:blip r:embed="rId2"/>
          <a:stretch>
            <a:fillRect/>
          </a:stretch>
        </p:blipFill>
        <p:spPr>
          <a:xfrm>
            <a:off x="1098192" y="612775"/>
            <a:ext cx="9995615" cy="5632450"/>
          </a:xfrm>
          <a:prstGeom prst="rect">
            <a:avLst/>
          </a:prstGeom>
        </p:spPr>
      </p:pic>
    </p:spTree>
    <p:extLst>
      <p:ext uri="{BB962C8B-B14F-4D97-AF65-F5344CB8AC3E}">
        <p14:creationId xmlns:p14="http://schemas.microsoft.com/office/powerpoint/2010/main" val="121233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1349BC-831F-4E66-9328-A1F7C292879D}"/>
              </a:ext>
            </a:extLst>
          </p:cNvPr>
          <p:cNvSpPr>
            <a:spLocks noGrp="1"/>
          </p:cNvSpPr>
          <p:nvPr>
            <p:ph type="sldNum" sz="quarter" idx="12"/>
          </p:nvPr>
        </p:nvSpPr>
        <p:spPr/>
        <p:txBody>
          <a:bodyPr/>
          <a:lstStyle/>
          <a:p>
            <a:fld id="{1E81BDB4-5F3F-464A-A32A-75B544C87B3D}" type="slidenum">
              <a:rPr lang="en-US" smtClean="0"/>
              <a:pPr/>
              <a:t>32</a:t>
            </a:fld>
            <a:endParaRPr lang="en-US"/>
          </a:p>
        </p:txBody>
      </p:sp>
      <p:pic>
        <p:nvPicPr>
          <p:cNvPr id="4" name="Picture 3">
            <a:extLst>
              <a:ext uri="{FF2B5EF4-FFF2-40B4-BE49-F238E27FC236}">
                <a16:creationId xmlns:a16="http://schemas.microsoft.com/office/drawing/2014/main" id="{122AF189-362F-4992-B928-2CA842F804E0}"/>
              </a:ext>
            </a:extLst>
          </p:cNvPr>
          <p:cNvPicPr>
            <a:picLocks noChangeAspect="1"/>
          </p:cNvPicPr>
          <p:nvPr/>
        </p:nvPicPr>
        <p:blipFill>
          <a:blip r:embed="rId2"/>
          <a:stretch>
            <a:fillRect/>
          </a:stretch>
        </p:blipFill>
        <p:spPr>
          <a:xfrm>
            <a:off x="1092686" y="597590"/>
            <a:ext cx="10006628" cy="5662819"/>
          </a:xfrm>
          <a:prstGeom prst="rect">
            <a:avLst/>
          </a:prstGeom>
        </p:spPr>
      </p:pic>
    </p:spTree>
    <p:extLst>
      <p:ext uri="{BB962C8B-B14F-4D97-AF65-F5344CB8AC3E}">
        <p14:creationId xmlns:p14="http://schemas.microsoft.com/office/powerpoint/2010/main" val="1764567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FBD47-C3B8-44AA-A155-D55B35D87FE5}"/>
              </a:ext>
            </a:extLst>
          </p:cNvPr>
          <p:cNvSpPr>
            <a:spLocks noGrp="1"/>
          </p:cNvSpPr>
          <p:nvPr>
            <p:ph type="sldNum" sz="quarter" idx="12"/>
          </p:nvPr>
        </p:nvSpPr>
        <p:spPr/>
        <p:txBody>
          <a:bodyPr/>
          <a:lstStyle/>
          <a:p>
            <a:fld id="{1E81BDB4-5F3F-464A-A32A-75B544C87B3D}" type="slidenum">
              <a:rPr lang="en-US" smtClean="0"/>
              <a:pPr/>
              <a:t>33</a:t>
            </a:fld>
            <a:endParaRPr lang="en-US"/>
          </a:p>
        </p:txBody>
      </p:sp>
      <p:pic>
        <p:nvPicPr>
          <p:cNvPr id="6" name="Picture 5">
            <a:extLst>
              <a:ext uri="{FF2B5EF4-FFF2-40B4-BE49-F238E27FC236}">
                <a16:creationId xmlns:a16="http://schemas.microsoft.com/office/drawing/2014/main" id="{1F52B5F0-4FEC-4E0E-AE71-D379894B540E}"/>
              </a:ext>
            </a:extLst>
          </p:cNvPr>
          <p:cNvPicPr>
            <a:picLocks noChangeAspect="1"/>
          </p:cNvPicPr>
          <p:nvPr/>
        </p:nvPicPr>
        <p:blipFill>
          <a:blip r:embed="rId2"/>
          <a:stretch>
            <a:fillRect/>
          </a:stretch>
        </p:blipFill>
        <p:spPr>
          <a:xfrm>
            <a:off x="4846227" y="585480"/>
            <a:ext cx="6229811" cy="4886385"/>
          </a:xfrm>
          <a:prstGeom prst="rect">
            <a:avLst/>
          </a:prstGeom>
        </p:spPr>
      </p:pic>
      <p:sp>
        <p:nvSpPr>
          <p:cNvPr id="4" name="Rectangle 3">
            <a:extLst>
              <a:ext uri="{FF2B5EF4-FFF2-40B4-BE49-F238E27FC236}">
                <a16:creationId xmlns:a16="http://schemas.microsoft.com/office/drawing/2014/main" id="{1B986A37-F8D5-4A39-A991-A1F9652E8369}"/>
              </a:ext>
            </a:extLst>
          </p:cNvPr>
          <p:cNvSpPr/>
          <p:nvPr/>
        </p:nvSpPr>
        <p:spPr>
          <a:xfrm>
            <a:off x="1514168" y="177185"/>
            <a:ext cx="4119716" cy="1938992"/>
          </a:xfrm>
          <a:prstGeom prst="rect">
            <a:avLst/>
          </a:prstGeom>
        </p:spPr>
        <p:txBody>
          <a:bodyPr wrap="square">
            <a:spAutoFit/>
          </a:bodyPr>
          <a:lstStyle/>
          <a:p>
            <a:pPr algn="just"/>
            <a:r>
              <a:rPr lang="en-US" sz="2000">
                <a:latin typeface="roboto"/>
              </a:rPr>
              <a:t>This wheel is rotated and the region of wheel which comes in front of the fixed point is chosen as the parent. </a:t>
            </a:r>
          </a:p>
          <a:p>
            <a:pPr algn="just"/>
            <a:r>
              <a:rPr lang="en-US" sz="2000">
                <a:latin typeface="roboto"/>
              </a:rPr>
              <a:t>For the second parent, the same process is repeated.</a:t>
            </a:r>
            <a:endParaRPr lang="en-US" sz="2000"/>
          </a:p>
        </p:txBody>
      </p:sp>
    </p:spTree>
    <p:extLst>
      <p:ext uri="{BB962C8B-B14F-4D97-AF65-F5344CB8AC3E}">
        <p14:creationId xmlns:p14="http://schemas.microsoft.com/office/powerpoint/2010/main" val="1350101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75772-EA32-4697-B024-1F33003ACB46}"/>
              </a:ext>
            </a:extLst>
          </p:cNvPr>
          <p:cNvSpPr>
            <a:spLocks noGrp="1"/>
          </p:cNvSpPr>
          <p:nvPr>
            <p:ph type="sldNum" sz="quarter" idx="12"/>
          </p:nvPr>
        </p:nvSpPr>
        <p:spPr/>
        <p:txBody>
          <a:bodyPr/>
          <a:lstStyle/>
          <a:p>
            <a:fld id="{1E81BDB4-5F3F-464A-A32A-75B544C87B3D}" type="slidenum">
              <a:rPr lang="en-US" smtClean="0"/>
              <a:pPr/>
              <a:t>34</a:t>
            </a:fld>
            <a:endParaRPr lang="en-US"/>
          </a:p>
        </p:txBody>
      </p:sp>
      <p:sp>
        <p:nvSpPr>
          <p:cNvPr id="5" name="Rectangle 4">
            <a:extLst>
              <a:ext uri="{FF2B5EF4-FFF2-40B4-BE49-F238E27FC236}">
                <a16:creationId xmlns:a16="http://schemas.microsoft.com/office/drawing/2014/main" id="{85BCF31B-7BCD-48D8-BF7B-3F8E63F193A1}"/>
              </a:ext>
            </a:extLst>
          </p:cNvPr>
          <p:cNvSpPr/>
          <p:nvPr/>
        </p:nvSpPr>
        <p:spPr>
          <a:xfrm>
            <a:off x="1410929" y="200403"/>
            <a:ext cx="4916129" cy="830997"/>
          </a:xfrm>
          <a:prstGeom prst="rect">
            <a:avLst/>
          </a:prstGeom>
        </p:spPr>
        <p:txBody>
          <a:bodyPr wrap="square">
            <a:spAutoFit/>
          </a:bodyPr>
          <a:lstStyle/>
          <a:p>
            <a:pPr algn="just"/>
            <a:r>
              <a:rPr lang="en-US" sz="2400">
                <a:latin typeface="roboto"/>
              </a:rPr>
              <a:t>Sometimes we mark two fixed point as shown in the figure below.</a:t>
            </a:r>
            <a:endParaRPr lang="en-US" sz="2400"/>
          </a:p>
        </p:txBody>
      </p:sp>
      <p:pic>
        <p:nvPicPr>
          <p:cNvPr id="6" name="Picture 5">
            <a:extLst>
              <a:ext uri="{FF2B5EF4-FFF2-40B4-BE49-F238E27FC236}">
                <a16:creationId xmlns:a16="http://schemas.microsoft.com/office/drawing/2014/main" id="{64662AD3-E8F0-4B9F-904A-1F80D121D323}"/>
              </a:ext>
            </a:extLst>
          </p:cNvPr>
          <p:cNvPicPr>
            <a:picLocks noChangeAspect="1"/>
          </p:cNvPicPr>
          <p:nvPr/>
        </p:nvPicPr>
        <p:blipFill>
          <a:blip r:embed="rId2"/>
          <a:stretch>
            <a:fillRect/>
          </a:stretch>
        </p:blipFill>
        <p:spPr>
          <a:xfrm>
            <a:off x="4141070" y="1467618"/>
            <a:ext cx="7052956" cy="4241386"/>
          </a:xfrm>
          <a:prstGeom prst="rect">
            <a:avLst/>
          </a:prstGeom>
        </p:spPr>
      </p:pic>
    </p:spTree>
    <p:extLst>
      <p:ext uri="{BB962C8B-B14F-4D97-AF65-F5344CB8AC3E}">
        <p14:creationId xmlns:p14="http://schemas.microsoft.com/office/powerpoint/2010/main" val="960600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AAB9C8-A5A0-46BF-A24D-076C35C112A5}"/>
              </a:ext>
            </a:extLst>
          </p:cNvPr>
          <p:cNvSpPr>
            <a:spLocks noGrp="1"/>
          </p:cNvSpPr>
          <p:nvPr>
            <p:ph type="sldNum" sz="quarter" idx="12"/>
          </p:nvPr>
        </p:nvSpPr>
        <p:spPr/>
        <p:txBody>
          <a:bodyPr/>
          <a:lstStyle/>
          <a:p>
            <a:fld id="{1E81BDB4-5F3F-464A-A32A-75B544C87B3D}" type="slidenum">
              <a:rPr lang="en-US" smtClean="0"/>
              <a:pPr/>
              <a:t>35</a:t>
            </a:fld>
            <a:endParaRPr lang="en-US"/>
          </a:p>
        </p:txBody>
      </p:sp>
      <p:pic>
        <p:nvPicPr>
          <p:cNvPr id="4" name="Picture 3">
            <a:extLst>
              <a:ext uri="{FF2B5EF4-FFF2-40B4-BE49-F238E27FC236}">
                <a16:creationId xmlns:a16="http://schemas.microsoft.com/office/drawing/2014/main" id="{19530AD9-9F5E-443B-BB0B-C98072BF9D71}"/>
              </a:ext>
            </a:extLst>
          </p:cNvPr>
          <p:cNvPicPr>
            <a:picLocks noChangeAspect="1"/>
          </p:cNvPicPr>
          <p:nvPr/>
        </p:nvPicPr>
        <p:blipFill>
          <a:blip r:embed="rId2"/>
          <a:stretch>
            <a:fillRect/>
          </a:stretch>
        </p:blipFill>
        <p:spPr>
          <a:xfrm>
            <a:off x="1166229" y="605631"/>
            <a:ext cx="9859541" cy="5646738"/>
          </a:xfrm>
          <a:prstGeom prst="rect">
            <a:avLst/>
          </a:prstGeom>
        </p:spPr>
      </p:pic>
    </p:spTree>
    <p:extLst>
      <p:ext uri="{BB962C8B-B14F-4D97-AF65-F5344CB8AC3E}">
        <p14:creationId xmlns:p14="http://schemas.microsoft.com/office/powerpoint/2010/main" val="238944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646F14-4B62-44DF-9288-903DBE4EEF53}"/>
              </a:ext>
            </a:extLst>
          </p:cNvPr>
          <p:cNvSpPr>
            <a:spLocks noGrp="1"/>
          </p:cNvSpPr>
          <p:nvPr>
            <p:ph type="sldNum" sz="quarter" idx="12"/>
          </p:nvPr>
        </p:nvSpPr>
        <p:spPr/>
        <p:txBody>
          <a:bodyPr/>
          <a:lstStyle/>
          <a:p>
            <a:fld id="{1E81BDB4-5F3F-464A-A32A-75B544C87B3D}" type="slidenum">
              <a:rPr lang="en-US" smtClean="0"/>
              <a:pPr/>
              <a:t>36</a:t>
            </a:fld>
            <a:endParaRPr lang="en-US"/>
          </a:p>
        </p:txBody>
      </p:sp>
      <p:pic>
        <p:nvPicPr>
          <p:cNvPr id="4" name="Picture 3">
            <a:extLst>
              <a:ext uri="{FF2B5EF4-FFF2-40B4-BE49-F238E27FC236}">
                <a16:creationId xmlns:a16="http://schemas.microsoft.com/office/drawing/2014/main" id="{4A5B3B83-5ED4-4577-A7C3-56F27ABCBAC4}"/>
              </a:ext>
            </a:extLst>
          </p:cNvPr>
          <p:cNvPicPr>
            <a:picLocks noChangeAspect="1"/>
          </p:cNvPicPr>
          <p:nvPr/>
        </p:nvPicPr>
        <p:blipFill>
          <a:blip r:embed="rId2"/>
          <a:stretch>
            <a:fillRect/>
          </a:stretch>
        </p:blipFill>
        <p:spPr>
          <a:xfrm>
            <a:off x="1006725" y="1280037"/>
            <a:ext cx="10187301" cy="4297926"/>
          </a:xfrm>
          <a:prstGeom prst="rect">
            <a:avLst/>
          </a:prstGeom>
        </p:spPr>
      </p:pic>
    </p:spTree>
    <p:extLst>
      <p:ext uri="{BB962C8B-B14F-4D97-AF65-F5344CB8AC3E}">
        <p14:creationId xmlns:p14="http://schemas.microsoft.com/office/powerpoint/2010/main" val="2796003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37</a:t>
            </a:fld>
            <a:endParaRPr lang="en-US"/>
          </a:p>
        </p:txBody>
      </p:sp>
      <p:pic>
        <p:nvPicPr>
          <p:cNvPr id="4" name="Picture 3">
            <a:extLst>
              <a:ext uri="{FF2B5EF4-FFF2-40B4-BE49-F238E27FC236}">
                <a16:creationId xmlns:a16="http://schemas.microsoft.com/office/drawing/2014/main" id="{0AD7B9A3-8A54-4750-9150-865D6445355B}"/>
              </a:ext>
            </a:extLst>
          </p:cNvPr>
          <p:cNvPicPr>
            <a:picLocks noChangeAspect="1"/>
          </p:cNvPicPr>
          <p:nvPr/>
        </p:nvPicPr>
        <p:blipFill>
          <a:blip r:embed="rId2"/>
          <a:stretch>
            <a:fillRect/>
          </a:stretch>
        </p:blipFill>
        <p:spPr>
          <a:xfrm>
            <a:off x="1163297" y="681037"/>
            <a:ext cx="9865405" cy="5675313"/>
          </a:xfrm>
          <a:prstGeom prst="rect">
            <a:avLst/>
          </a:prstGeom>
        </p:spPr>
      </p:pic>
      <p:sp>
        <p:nvSpPr>
          <p:cNvPr id="2" name="TextBox 1">
            <a:extLst>
              <a:ext uri="{FF2B5EF4-FFF2-40B4-BE49-F238E27FC236}">
                <a16:creationId xmlns:a16="http://schemas.microsoft.com/office/drawing/2014/main" id="{D309D242-03F6-4415-9A77-EACE367AD4DF}"/>
              </a:ext>
            </a:extLst>
          </p:cNvPr>
          <p:cNvSpPr txBox="1"/>
          <p:nvPr/>
        </p:nvSpPr>
        <p:spPr>
          <a:xfrm>
            <a:off x="2610464" y="3133721"/>
            <a:ext cx="334296" cy="369332"/>
          </a:xfrm>
          <a:prstGeom prst="rect">
            <a:avLst/>
          </a:prstGeom>
          <a:noFill/>
        </p:spPr>
        <p:txBody>
          <a:bodyPr wrap="square" rtlCol="0">
            <a:spAutoFit/>
          </a:bodyPr>
          <a:lstStyle/>
          <a:p>
            <a:r>
              <a:rPr lang="en-US" b="1"/>
              <a:t>1</a:t>
            </a:r>
          </a:p>
        </p:txBody>
      </p:sp>
    </p:spTree>
    <p:extLst>
      <p:ext uri="{BB962C8B-B14F-4D97-AF65-F5344CB8AC3E}">
        <p14:creationId xmlns:p14="http://schemas.microsoft.com/office/powerpoint/2010/main" val="1130565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38</a:t>
            </a:fld>
            <a:endParaRPr lang="en-US"/>
          </a:p>
        </p:txBody>
      </p:sp>
      <p:pic>
        <p:nvPicPr>
          <p:cNvPr id="2" name="Picture 1">
            <a:extLst>
              <a:ext uri="{FF2B5EF4-FFF2-40B4-BE49-F238E27FC236}">
                <a16:creationId xmlns:a16="http://schemas.microsoft.com/office/drawing/2014/main" id="{0FA01AF4-B2B5-4704-870C-5EBB9B8F57DF}"/>
              </a:ext>
            </a:extLst>
          </p:cNvPr>
          <p:cNvPicPr>
            <a:picLocks noChangeAspect="1"/>
          </p:cNvPicPr>
          <p:nvPr/>
        </p:nvPicPr>
        <p:blipFill>
          <a:blip r:embed="rId2"/>
          <a:stretch>
            <a:fillRect/>
          </a:stretch>
        </p:blipFill>
        <p:spPr>
          <a:xfrm>
            <a:off x="1134786" y="705003"/>
            <a:ext cx="9922428" cy="5447993"/>
          </a:xfrm>
          <a:prstGeom prst="rect">
            <a:avLst/>
          </a:prstGeom>
        </p:spPr>
      </p:pic>
    </p:spTree>
    <p:extLst>
      <p:ext uri="{BB962C8B-B14F-4D97-AF65-F5344CB8AC3E}">
        <p14:creationId xmlns:p14="http://schemas.microsoft.com/office/powerpoint/2010/main" val="2634011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39</a:t>
            </a:fld>
            <a:endParaRPr lang="en-US"/>
          </a:p>
        </p:txBody>
      </p:sp>
      <p:pic>
        <p:nvPicPr>
          <p:cNvPr id="2" name="Picture 1">
            <a:extLst>
              <a:ext uri="{FF2B5EF4-FFF2-40B4-BE49-F238E27FC236}">
                <a16:creationId xmlns:a16="http://schemas.microsoft.com/office/drawing/2014/main" id="{5B27F3B0-02EF-49DE-96A4-6D5662E006FE}"/>
              </a:ext>
            </a:extLst>
          </p:cNvPr>
          <p:cNvPicPr>
            <a:picLocks noChangeAspect="1"/>
          </p:cNvPicPr>
          <p:nvPr/>
        </p:nvPicPr>
        <p:blipFill>
          <a:blip r:embed="rId2"/>
          <a:stretch>
            <a:fillRect/>
          </a:stretch>
        </p:blipFill>
        <p:spPr>
          <a:xfrm>
            <a:off x="1158880" y="593725"/>
            <a:ext cx="9874239" cy="5670550"/>
          </a:xfrm>
          <a:prstGeom prst="rect">
            <a:avLst/>
          </a:prstGeom>
        </p:spPr>
      </p:pic>
    </p:spTree>
    <p:extLst>
      <p:ext uri="{BB962C8B-B14F-4D97-AF65-F5344CB8AC3E}">
        <p14:creationId xmlns:p14="http://schemas.microsoft.com/office/powerpoint/2010/main" val="319252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EB33F-684B-44B6-8E7D-649AF7695E14}"/>
              </a:ext>
            </a:extLst>
          </p:cNvPr>
          <p:cNvSpPr>
            <a:spLocks noGrp="1"/>
          </p:cNvSpPr>
          <p:nvPr>
            <p:ph type="title"/>
          </p:nvPr>
        </p:nvSpPr>
        <p:spPr/>
        <p:txBody>
          <a:bodyPr>
            <a:normAutofit/>
          </a:bodyPr>
          <a:lstStyle/>
          <a:p>
            <a:r>
              <a:rPr lang="en-US" b="1"/>
              <a:t>Biological Inspiration</a:t>
            </a:r>
          </a:p>
        </p:txBody>
      </p:sp>
      <p:sp>
        <p:nvSpPr>
          <p:cNvPr id="3" name="Slide Number Placeholder 2">
            <a:extLst>
              <a:ext uri="{FF2B5EF4-FFF2-40B4-BE49-F238E27FC236}">
                <a16:creationId xmlns:a16="http://schemas.microsoft.com/office/drawing/2014/main" id="{BB62847E-FD45-4C2D-AFA0-7EF49C47D04E}"/>
              </a:ext>
            </a:extLst>
          </p:cNvPr>
          <p:cNvSpPr>
            <a:spLocks noGrp="1"/>
          </p:cNvSpPr>
          <p:nvPr>
            <p:ph type="sldNum" sz="quarter" idx="12"/>
          </p:nvPr>
        </p:nvSpPr>
        <p:spPr/>
        <p:txBody>
          <a:bodyPr/>
          <a:lstStyle/>
          <a:p>
            <a:fld id="{1E81BDB4-5F3F-464A-A32A-75B544C87B3D}" type="slidenum">
              <a:rPr lang="en-US" smtClean="0"/>
              <a:pPr/>
              <a:t>4</a:t>
            </a:fld>
            <a:endParaRPr lang="en-US"/>
          </a:p>
        </p:txBody>
      </p:sp>
      <p:sp>
        <p:nvSpPr>
          <p:cNvPr id="4" name="Rectangle 3">
            <a:extLst>
              <a:ext uri="{FF2B5EF4-FFF2-40B4-BE49-F238E27FC236}">
                <a16:creationId xmlns:a16="http://schemas.microsoft.com/office/drawing/2014/main" id="{D9913658-5B6F-469B-A391-1788624D245E}"/>
              </a:ext>
            </a:extLst>
          </p:cNvPr>
          <p:cNvSpPr/>
          <p:nvPr/>
        </p:nvSpPr>
        <p:spPr>
          <a:xfrm>
            <a:off x="1815020" y="1017328"/>
            <a:ext cx="8561959" cy="523220"/>
          </a:xfrm>
          <a:prstGeom prst="rect">
            <a:avLst/>
          </a:prstGeom>
        </p:spPr>
        <p:txBody>
          <a:bodyPr wrap="none">
            <a:spAutoFit/>
          </a:bodyPr>
          <a:lstStyle/>
          <a:p>
            <a:r>
              <a:rPr lang="en-US" sz="2800" i="1">
                <a:latin typeface="roboto"/>
              </a:rPr>
              <a:t>Cells are the basic building block of all living things. </a:t>
            </a:r>
            <a:r>
              <a:rPr lang="en-US" sz="2800">
                <a:latin typeface="roboto"/>
              </a:rPr>
              <a:t> </a:t>
            </a:r>
            <a:endParaRPr lang="en-US" sz="2800"/>
          </a:p>
        </p:txBody>
      </p:sp>
      <p:sp>
        <p:nvSpPr>
          <p:cNvPr id="5" name="Rectangle 4">
            <a:extLst>
              <a:ext uri="{FF2B5EF4-FFF2-40B4-BE49-F238E27FC236}">
                <a16:creationId xmlns:a16="http://schemas.microsoft.com/office/drawing/2014/main" id="{DF50253B-0586-4F18-A565-D88BCE707303}"/>
              </a:ext>
            </a:extLst>
          </p:cNvPr>
          <p:cNvSpPr/>
          <p:nvPr/>
        </p:nvSpPr>
        <p:spPr>
          <a:xfrm>
            <a:off x="983226" y="1684136"/>
            <a:ext cx="4635909" cy="1569660"/>
          </a:xfrm>
          <a:prstGeom prst="rect">
            <a:avLst/>
          </a:prstGeom>
          <a:ln>
            <a:solidFill>
              <a:schemeClr val="accent1"/>
            </a:solidFill>
          </a:ln>
        </p:spPr>
        <p:txBody>
          <a:bodyPr wrap="square">
            <a:spAutoFit/>
          </a:bodyPr>
          <a:lstStyle/>
          <a:p>
            <a:pPr marL="342900" indent="-342900" algn="just">
              <a:buFont typeface="Arial" panose="020B0604020202020204" pitchFamily="34" charset="0"/>
              <a:buChar char="•"/>
            </a:pPr>
            <a:r>
              <a:rPr lang="en-US" sz="2400">
                <a:latin typeface="roboto"/>
              </a:rPr>
              <a:t>In each cell, there is the same set of chromosomes. </a:t>
            </a:r>
          </a:p>
          <a:p>
            <a:pPr marL="342900" indent="-342900" algn="just">
              <a:buFont typeface="Arial" panose="020B0604020202020204" pitchFamily="34" charset="0"/>
              <a:buChar char="•"/>
            </a:pPr>
            <a:r>
              <a:rPr lang="en-US" sz="2400">
                <a:latin typeface="roboto"/>
              </a:rPr>
              <a:t>Chromosome are basically the strings of DNA.</a:t>
            </a:r>
            <a:endParaRPr lang="en-US" sz="2400"/>
          </a:p>
        </p:txBody>
      </p:sp>
      <p:pic>
        <p:nvPicPr>
          <p:cNvPr id="1026" name="Picture 2" descr="https://s3-ap-south-1.amazonaws.com/av-blog-media/wp-content/uploads/2017/07/22153917/dna-300x194.png">
            <a:extLst>
              <a:ext uri="{FF2B5EF4-FFF2-40B4-BE49-F238E27FC236}">
                <a16:creationId xmlns:a16="http://schemas.microsoft.com/office/drawing/2014/main" id="{17464F29-5BB1-4627-9735-31E459AF3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133" y="1677506"/>
            <a:ext cx="4556606" cy="29466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4B6046-F849-4A40-BBC3-DF0E50BBFF9A}"/>
              </a:ext>
            </a:extLst>
          </p:cNvPr>
          <p:cNvSpPr/>
          <p:nvPr/>
        </p:nvSpPr>
        <p:spPr>
          <a:xfrm>
            <a:off x="6095999" y="4857328"/>
            <a:ext cx="4755740" cy="1200329"/>
          </a:xfrm>
          <a:prstGeom prst="rect">
            <a:avLst/>
          </a:prstGeom>
        </p:spPr>
        <p:txBody>
          <a:bodyPr wrap="square">
            <a:spAutoFit/>
          </a:bodyPr>
          <a:lstStyle/>
          <a:p>
            <a:pPr algn="just"/>
            <a:r>
              <a:rPr lang="en-US" sz="2400">
                <a:latin typeface="roboto"/>
              </a:rPr>
              <a:t>These chromosomes are represented in binary as strings of 0’s and 1’s.  </a:t>
            </a:r>
            <a:endParaRPr lang="en-US" sz="2400"/>
          </a:p>
        </p:txBody>
      </p:sp>
      <p:pic>
        <p:nvPicPr>
          <p:cNvPr id="1028" name="Picture 4" descr="https://s3-ap-south-1.amazonaws.com/av-blog-media/wp-content/uploads/2017/07/22153928/gene.png">
            <a:extLst>
              <a:ext uri="{FF2B5EF4-FFF2-40B4-BE49-F238E27FC236}">
                <a16:creationId xmlns:a16="http://schemas.microsoft.com/office/drawing/2014/main" id="{D59128BB-2FB5-495B-A15D-B959D9949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975" y="3429000"/>
            <a:ext cx="3258896" cy="310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6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inVertical)">
                                      <p:cBhvr>
                                        <p:cTn id="7" dur="500"/>
                                        <p:tgtEl>
                                          <p:spTgt spid="10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40</a:t>
            </a:fld>
            <a:endParaRPr lang="en-US"/>
          </a:p>
        </p:txBody>
      </p:sp>
      <p:pic>
        <p:nvPicPr>
          <p:cNvPr id="2" name="Picture 1">
            <a:extLst>
              <a:ext uri="{FF2B5EF4-FFF2-40B4-BE49-F238E27FC236}">
                <a16:creationId xmlns:a16="http://schemas.microsoft.com/office/drawing/2014/main" id="{C0535B8C-A8D2-4662-B6B3-730B408F642B}"/>
              </a:ext>
            </a:extLst>
          </p:cNvPr>
          <p:cNvPicPr>
            <a:picLocks noChangeAspect="1"/>
          </p:cNvPicPr>
          <p:nvPr/>
        </p:nvPicPr>
        <p:blipFill>
          <a:blip r:embed="rId2"/>
          <a:stretch>
            <a:fillRect/>
          </a:stretch>
        </p:blipFill>
        <p:spPr>
          <a:xfrm>
            <a:off x="1087255" y="641350"/>
            <a:ext cx="10017490" cy="5575300"/>
          </a:xfrm>
          <a:prstGeom prst="rect">
            <a:avLst/>
          </a:prstGeom>
        </p:spPr>
      </p:pic>
    </p:spTree>
    <p:extLst>
      <p:ext uri="{BB962C8B-B14F-4D97-AF65-F5344CB8AC3E}">
        <p14:creationId xmlns:p14="http://schemas.microsoft.com/office/powerpoint/2010/main" val="286482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41</a:t>
            </a:fld>
            <a:endParaRPr lang="en-US"/>
          </a:p>
        </p:txBody>
      </p:sp>
      <p:pic>
        <p:nvPicPr>
          <p:cNvPr id="2" name="Picture 1">
            <a:extLst>
              <a:ext uri="{FF2B5EF4-FFF2-40B4-BE49-F238E27FC236}">
                <a16:creationId xmlns:a16="http://schemas.microsoft.com/office/drawing/2014/main" id="{151E0C44-5C85-4618-A5F7-CF3E88E66398}"/>
              </a:ext>
            </a:extLst>
          </p:cNvPr>
          <p:cNvPicPr>
            <a:picLocks noChangeAspect="1"/>
          </p:cNvPicPr>
          <p:nvPr/>
        </p:nvPicPr>
        <p:blipFill>
          <a:blip r:embed="rId2"/>
          <a:stretch>
            <a:fillRect/>
          </a:stretch>
        </p:blipFill>
        <p:spPr>
          <a:xfrm>
            <a:off x="1125793" y="738475"/>
            <a:ext cx="9940413" cy="5381050"/>
          </a:xfrm>
          <a:prstGeom prst="rect">
            <a:avLst/>
          </a:prstGeom>
        </p:spPr>
      </p:pic>
    </p:spTree>
    <p:extLst>
      <p:ext uri="{BB962C8B-B14F-4D97-AF65-F5344CB8AC3E}">
        <p14:creationId xmlns:p14="http://schemas.microsoft.com/office/powerpoint/2010/main" val="256428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9F4BE6-AC55-4F66-8A39-78B65989A38B}"/>
              </a:ext>
            </a:extLst>
          </p:cNvPr>
          <p:cNvSpPr>
            <a:spLocks noGrp="1"/>
          </p:cNvSpPr>
          <p:nvPr>
            <p:ph type="sldNum" sz="quarter" idx="12"/>
          </p:nvPr>
        </p:nvSpPr>
        <p:spPr/>
        <p:txBody>
          <a:bodyPr/>
          <a:lstStyle/>
          <a:p>
            <a:fld id="{1E81BDB4-5F3F-464A-A32A-75B544C87B3D}" type="slidenum">
              <a:rPr lang="en-US" smtClean="0"/>
              <a:pPr/>
              <a:t>42</a:t>
            </a:fld>
            <a:endParaRPr lang="en-US"/>
          </a:p>
        </p:txBody>
      </p:sp>
      <p:pic>
        <p:nvPicPr>
          <p:cNvPr id="2" name="Picture 1">
            <a:extLst>
              <a:ext uri="{FF2B5EF4-FFF2-40B4-BE49-F238E27FC236}">
                <a16:creationId xmlns:a16="http://schemas.microsoft.com/office/drawing/2014/main" id="{A6FBA825-CEC7-46AF-8C7D-60D2A7D6A88F}"/>
              </a:ext>
            </a:extLst>
          </p:cNvPr>
          <p:cNvPicPr>
            <a:picLocks noChangeAspect="1"/>
          </p:cNvPicPr>
          <p:nvPr/>
        </p:nvPicPr>
        <p:blipFill>
          <a:blip r:embed="rId2"/>
          <a:stretch>
            <a:fillRect/>
          </a:stretch>
        </p:blipFill>
        <p:spPr>
          <a:xfrm>
            <a:off x="1184617" y="1076786"/>
            <a:ext cx="9822765" cy="4704428"/>
          </a:xfrm>
          <a:prstGeom prst="rect">
            <a:avLst/>
          </a:prstGeom>
        </p:spPr>
      </p:pic>
    </p:spTree>
    <p:extLst>
      <p:ext uri="{BB962C8B-B14F-4D97-AF65-F5344CB8AC3E}">
        <p14:creationId xmlns:p14="http://schemas.microsoft.com/office/powerpoint/2010/main" val="287238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611080-4EB9-41A6-8F09-2DD63529F5AC}"/>
              </a:ext>
            </a:extLst>
          </p:cNvPr>
          <p:cNvSpPr>
            <a:spLocks noGrp="1"/>
          </p:cNvSpPr>
          <p:nvPr>
            <p:ph type="sldNum" sz="quarter" idx="12"/>
          </p:nvPr>
        </p:nvSpPr>
        <p:spPr/>
        <p:txBody>
          <a:bodyPr/>
          <a:lstStyle/>
          <a:p>
            <a:fld id="{1E81BDB4-5F3F-464A-A32A-75B544C87B3D}" type="slidenum">
              <a:rPr lang="en-US" smtClean="0"/>
              <a:pPr/>
              <a:t>5</a:t>
            </a:fld>
            <a:endParaRPr lang="en-US"/>
          </a:p>
        </p:txBody>
      </p:sp>
      <p:pic>
        <p:nvPicPr>
          <p:cNvPr id="4" name="Picture 3">
            <a:extLst>
              <a:ext uri="{FF2B5EF4-FFF2-40B4-BE49-F238E27FC236}">
                <a16:creationId xmlns:a16="http://schemas.microsoft.com/office/drawing/2014/main" id="{FF2E155B-E906-4B3D-9F5C-89994938DF22}"/>
              </a:ext>
            </a:extLst>
          </p:cNvPr>
          <p:cNvPicPr>
            <a:picLocks noChangeAspect="1"/>
          </p:cNvPicPr>
          <p:nvPr/>
        </p:nvPicPr>
        <p:blipFill>
          <a:blip r:embed="rId2"/>
          <a:stretch>
            <a:fillRect/>
          </a:stretch>
        </p:blipFill>
        <p:spPr>
          <a:xfrm>
            <a:off x="604147" y="1043017"/>
            <a:ext cx="10983705" cy="4623412"/>
          </a:xfrm>
          <a:prstGeom prst="rect">
            <a:avLst/>
          </a:prstGeom>
        </p:spPr>
      </p:pic>
      <p:sp>
        <p:nvSpPr>
          <p:cNvPr id="6" name="Title 1">
            <a:extLst>
              <a:ext uri="{FF2B5EF4-FFF2-40B4-BE49-F238E27FC236}">
                <a16:creationId xmlns:a16="http://schemas.microsoft.com/office/drawing/2014/main" id="{94A9680A-BA44-47E9-A43E-A2E9729516D9}"/>
              </a:ext>
            </a:extLst>
          </p:cNvPr>
          <p:cNvSpPr>
            <a:spLocks noGrp="1"/>
          </p:cNvSpPr>
          <p:nvPr>
            <p:ph type="title"/>
          </p:nvPr>
        </p:nvSpPr>
        <p:spPr>
          <a:xfrm>
            <a:off x="838200" y="0"/>
            <a:ext cx="10515600" cy="873740"/>
          </a:xfrm>
        </p:spPr>
        <p:txBody>
          <a:bodyPr>
            <a:normAutofit/>
          </a:bodyPr>
          <a:lstStyle/>
          <a:p>
            <a:r>
              <a:rPr lang="en-US">
                <a:latin typeface="Eras Demi ITC" panose="020B0805030504020804" pitchFamily="34" charset="0"/>
              </a:rPr>
              <a:t>Genetic Algorithm</a:t>
            </a:r>
            <a:endParaRPr lang="en-US"/>
          </a:p>
        </p:txBody>
      </p:sp>
    </p:spTree>
    <p:extLst>
      <p:ext uri="{BB962C8B-B14F-4D97-AF65-F5344CB8AC3E}">
        <p14:creationId xmlns:p14="http://schemas.microsoft.com/office/powerpoint/2010/main" val="23778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7874-770D-44A4-8944-1F3E170EA6C6}"/>
              </a:ext>
            </a:extLst>
          </p:cNvPr>
          <p:cNvSpPr>
            <a:spLocks noGrp="1"/>
          </p:cNvSpPr>
          <p:nvPr>
            <p:ph type="title"/>
          </p:nvPr>
        </p:nvSpPr>
        <p:spPr/>
        <p:txBody>
          <a:bodyPr/>
          <a:lstStyle/>
          <a:p>
            <a:r>
              <a:rPr lang="en-US"/>
              <a:t>Motivation</a:t>
            </a:r>
          </a:p>
        </p:txBody>
      </p:sp>
      <p:sp>
        <p:nvSpPr>
          <p:cNvPr id="3" name="Slide Number Placeholder 2">
            <a:extLst>
              <a:ext uri="{FF2B5EF4-FFF2-40B4-BE49-F238E27FC236}">
                <a16:creationId xmlns:a16="http://schemas.microsoft.com/office/drawing/2014/main" id="{47056334-C66C-4BFD-9C55-C031B0900312}"/>
              </a:ext>
            </a:extLst>
          </p:cNvPr>
          <p:cNvSpPr>
            <a:spLocks noGrp="1"/>
          </p:cNvSpPr>
          <p:nvPr>
            <p:ph type="sldNum" sz="quarter" idx="12"/>
          </p:nvPr>
        </p:nvSpPr>
        <p:spPr/>
        <p:txBody>
          <a:bodyPr/>
          <a:lstStyle/>
          <a:p>
            <a:fld id="{1E81BDB4-5F3F-464A-A32A-75B544C87B3D}" type="slidenum">
              <a:rPr lang="en-US" smtClean="0"/>
              <a:pPr/>
              <a:t>6</a:t>
            </a:fld>
            <a:endParaRPr lang="en-US"/>
          </a:p>
        </p:txBody>
      </p:sp>
      <p:pic>
        <p:nvPicPr>
          <p:cNvPr id="4" name="Picture 3">
            <a:extLst>
              <a:ext uri="{FF2B5EF4-FFF2-40B4-BE49-F238E27FC236}">
                <a16:creationId xmlns:a16="http://schemas.microsoft.com/office/drawing/2014/main" id="{03E1944F-6AA7-4A7A-85F3-B362CD4EFBA0}"/>
              </a:ext>
            </a:extLst>
          </p:cNvPr>
          <p:cNvPicPr>
            <a:picLocks noChangeAspect="1"/>
          </p:cNvPicPr>
          <p:nvPr/>
        </p:nvPicPr>
        <p:blipFill>
          <a:blip r:embed="rId2"/>
          <a:stretch>
            <a:fillRect/>
          </a:stretch>
        </p:blipFill>
        <p:spPr>
          <a:xfrm>
            <a:off x="771525" y="1231900"/>
            <a:ext cx="10582275" cy="5124450"/>
          </a:xfrm>
          <a:prstGeom prst="rect">
            <a:avLst/>
          </a:prstGeom>
        </p:spPr>
      </p:pic>
    </p:spTree>
    <p:extLst>
      <p:ext uri="{BB962C8B-B14F-4D97-AF65-F5344CB8AC3E}">
        <p14:creationId xmlns:p14="http://schemas.microsoft.com/office/powerpoint/2010/main" val="984929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667A-46DC-4E84-BE6D-7067C0C78CA5}"/>
              </a:ext>
            </a:extLst>
          </p:cNvPr>
          <p:cNvSpPr>
            <a:spLocks noGrp="1"/>
          </p:cNvSpPr>
          <p:nvPr>
            <p:ph type="title"/>
          </p:nvPr>
        </p:nvSpPr>
        <p:spPr/>
        <p:txBody>
          <a:bodyPr/>
          <a:lstStyle/>
          <a:p>
            <a:r>
              <a:rPr lang="en-US"/>
              <a:t>Applications</a:t>
            </a:r>
          </a:p>
        </p:txBody>
      </p:sp>
      <p:sp>
        <p:nvSpPr>
          <p:cNvPr id="3" name="Slide Number Placeholder 2">
            <a:extLst>
              <a:ext uri="{FF2B5EF4-FFF2-40B4-BE49-F238E27FC236}">
                <a16:creationId xmlns:a16="http://schemas.microsoft.com/office/drawing/2014/main" id="{6F9E2775-8FBD-4EAD-89CB-8AFF92E6E82F}"/>
              </a:ext>
            </a:extLst>
          </p:cNvPr>
          <p:cNvSpPr>
            <a:spLocks noGrp="1"/>
          </p:cNvSpPr>
          <p:nvPr>
            <p:ph type="sldNum" sz="quarter" idx="12"/>
          </p:nvPr>
        </p:nvSpPr>
        <p:spPr/>
        <p:txBody>
          <a:bodyPr/>
          <a:lstStyle/>
          <a:p>
            <a:fld id="{1E81BDB4-5F3F-464A-A32A-75B544C87B3D}" type="slidenum">
              <a:rPr lang="en-US" smtClean="0"/>
              <a:pPr/>
              <a:t>7</a:t>
            </a:fld>
            <a:endParaRPr lang="en-US"/>
          </a:p>
        </p:txBody>
      </p:sp>
      <p:pic>
        <p:nvPicPr>
          <p:cNvPr id="4" name="Picture 3">
            <a:extLst>
              <a:ext uri="{FF2B5EF4-FFF2-40B4-BE49-F238E27FC236}">
                <a16:creationId xmlns:a16="http://schemas.microsoft.com/office/drawing/2014/main" id="{9EC4019B-A010-4554-BA32-886DF3F0F595}"/>
              </a:ext>
            </a:extLst>
          </p:cNvPr>
          <p:cNvPicPr>
            <a:picLocks noChangeAspect="1"/>
          </p:cNvPicPr>
          <p:nvPr/>
        </p:nvPicPr>
        <p:blipFill>
          <a:blip r:embed="rId2"/>
          <a:stretch>
            <a:fillRect/>
          </a:stretch>
        </p:blipFill>
        <p:spPr>
          <a:xfrm>
            <a:off x="1119187" y="1089025"/>
            <a:ext cx="9953625" cy="5267325"/>
          </a:xfrm>
          <a:prstGeom prst="rect">
            <a:avLst/>
          </a:prstGeom>
        </p:spPr>
      </p:pic>
    </p:spTree>
    <p:extLst>
      <p:ext uri="{BB962C8B-B14F-4D97-AF65-F5344CB8AC3E}">
        <p14:creationId xmlns:p14="http://schemas.microsoft.com/office/powerpoint/2010/main" val="250932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C641-8966-4F91-9B8F-9FF19C8D6EAB}"/>
              </a:ext>
            </a:extLst>
          </p:cNvPr>
          <p:cNvSpPr>
            <a:spLocks noGrp="1"/>
          </p:cNvSpPr>
          <p:nvPr>
            <p:ph type="title"/>
          </p:nvPr>
        </p:nvSpPr>
        <p:spPr/>
        <p:txBody>
          <a:bodyPr>
            <a:normAutofit fontScale="90000"/>
          </a:bodyPr>
          <a:lstStyle/>
          <a:p>
            <a:br>
              <a:rPr lang="en-US"/>
            </a:br>
            <a:r>
              <a:rPr lang="en-US" b="1"/>
              <a:t>AN OVERVIEW OF GENETIC ALGORITHMS </a:t>
            </a:r>
            <a:br>
              <a:rPr lang="en-US"/>
            </a:br>
            <a:endParaRPr lang="en-US"/>
          </a:p>
        </p:txBody>
      </p:sp>
      <p:sp>
        <p:nvSpPr>
          <p:cNvPr id="3" name="Slide Number Placeholder 2">
            <a:extLst>
              <a:ext uri="{FF2B5EF4-FFF2-40B4-BE49-F238E27FC236}">
                <a16:creationId xmlns:a16="http://schemas.microsoft.com/office/drawing/2014/main" id="{5DA0DC3E-9531-4243-8D99-2C1405BF53D6}"/>
              </a:ext>
            </a:extLst>
          </p:cNvPr>
          <p:cNvSpPr>
            <a:spLocks noGrp="1"/>
          </p:cNvSpPr>
          <p:nvPr>
            <p:ph type="sldNum" sz="quarter" idx="12"/>
          </p:nvPr>
        </p:nvSpPr>
        <p:spPr/>
        <p:txBody>
          <a:bodyPr/>
          <a:lstStyle/>
          <a:p>
            <a:fld id="{1E81BDB4-5F3F-464A-A32A-75B544C87B3D}" type="slidenum">
              <a:rPr lang="en-US" smtClean="0"/>
              <a:pPr/>
              <a:t>8</a:t>
            </a:fld>
            <a:endParaRPr lang="en-US"/>
          </a:p>
        </p:txBody>
      </p:sp>
      <p:sp>
        <p:nvSpPr>
          <p:cNvPr id="4" name="Rectangle 3">
            <a:extLst>
              <a:ext uri="{FF2B5EF4-FFF2-40B4-BE49-F238E27FC236}">
                <a16:creationId xmlns:a16="http://schemas.microsoft.com/office/drawing/2014/main" id="{9AACD129-3BF4-426A-BFA3-D0C369AE5F0B}"/>
              </a:ext>
            </a:extLst>
          </p:cNvPr>
          <p:cNvSpPr/>
          <p:nvPr/>
        </p:nvSpPr>
        <p:spPr>
          <a:xfrm>
            <a:off x="1283110" y="1114198"/>
            <a:ext cx="9645445" cy="3539430"/>
          </a:xfrm>
          <a:prstGeom prst="rect">
            <a:avLst/>
          </a:prstGeom>
        </p:spPr>
        <p:txBody>
          <a:bodyPr wrap="square">
            <a:spAutoFit/>
          </a:bodyPr>
          <a:lstStyle/>
          <a:p>
            <a:pPr marL="457200" marR="0" indent="-457200" algn="just">
              <a:buFont typeface="Arial" panose="020B0604020202020204" pitchFamily="34" charset="0"/>
              <a:buChar char="•"/>
            </a:pPr>
            <a:r>
              <a:rPr lang="en-US" sz="2800">
                <a:solidFill>
                  <a:srgbClr val="000000"/>
                </a:solidFill>
                <a:latin typeface="Gisha" panose="020B0502040204020203" pitchFamily="34" charset="-79"/>
                <a:cs typeface="Gisha" panose="020B0502040204020203" pitchFamily="34" charset="-79"/>
              </a:rPr>
              <a:t>A genetic algorithm is a type of searching algorithm. </a:t>
            </a:r>
          </a:p>
          <a:p>
            <a:pPr marL="457200" marR="0" indent="-457200" algn="just">
              <a:buFont typeface="Arial" panose="020B0604020202020204" pitchFamily="34" charset="0"/>
              <a:buChar char="•"/>
            </a:pPr>
            <a:r>
              <a:rPr lang="en-US" sz="2800">
                <a:solidFill>
                  <a:srgbClr val="000000"/>
                </a:solidFill>
                <a:latin typeface="Gisha" panose="020B0502040204020203" pitchFamily="34" charset="-79"/>
                <a:cs typeface="Gisha" panose="020B0502040204020203" pitchFamily="34" charset="-79"/>
              </a:rPr>
              <a:t>It searches a solution space for an optimal solution to a problem. </a:t>
            </a:r>
          </a:p>
          <a:p>
            <a:pPr marL="457200" marR="0" indent="-457200" algn="just">
              <a:buFont typeface="Arial" panose="020B0604020202020204" pitchFamily="34" charset="0"/>
              <a:buChar char="•"/>
            </a:pPr>
            <a:r>
              <a:rPr lang="en-US" sz="2800">
                <a:solidFill>
                  <a:srgbClr val="000000"/>
                </a:solidFill>
                <a:latin typeface="Gisha" panose="020B0502040204020203" pitchFamily="34" charset="-79"/>
                <a:cs typeface="Gisha" panose="020B0502040204020203" pitchFamily="34" charset="-79"/>
              </a:rPr>
              <a:t>The key characteristic of the genetic algorithm is how the searching is done. The algorithm creates a “population” of possible solutions to the problem and lets them “evolve” over multiple generations to find better and better solutions. </a:t>
            </a:r>
            <a:endParaRPr lang="en-US" sz="280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427502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B08CCC-5B31-4822-BCC0-8319B5B92DD7}"/>
              </a:ext>
            </a:extLst>
          </p:cNvPr>
          <p:cNvSpPr>
            <a:spLocks noGrp="1"/>
          </p:cNvSpPr>
          <p:nvPr>
            <p:ph type="sldNum" sz="quarter" idx="12"/>
          </p:nvPr>
        </p:nvSpPr>
        <p:spPr/>
        <p:txBody>
          <a:bodyPr/>
          <a:lstStyle/>
          <a:p>
            <a:fld id="{1E81BDB4-5F3F-464A-A32A-75B544C87B3D}" type="slidenum">
              <a:rPr lang="en-US" smtClean="0"/>
              <a:pPr/>
              <a:t>9</a:t>
            </a:fld>
            <a:endParaRPr lang="en-US"/>
          </a:p>
        </p:txBody>
      </p:sp>
      <p:pic>
        <p:nvPicPr>
          <p:cNvPr id="4" name="Picture 3">
            <a:extLst>
              <a:ext uri="{FF2B5EF4-FFF2-40B4-BE49-F238E27FC236}">
                <a16:creationId xmlns:a16="http://schemas.microsoft.com/office/drawing/2014/main" id="{FA395C83-6A1D-42D3-9638-AD490633695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09675" y="1347787"/>
            <a:ext cx="9772650" cy="4162425"/>
          </a:xfrm>
          <a:prstGeom prst="rect">
            <a:avLst/>
          </a:prstGeom>
          <a:ln>
            <a:solidFill>
              <a:schemeClr val="tx1"/>
            </a:solidFill>
          </a:ln>
        </p:spPr>
      </p:pic>
    </p:spTree>
    <p:extLst>
      <p:ext uri="{BB962C8B-B14F-4D97-AF65-F5344CB8AC3E}">
        <p14:creationId xmlns:p14="http://schemas.microsoft.com/office/powerpoint/2010/main" val="3405711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1339</Words>
  <Application>Microsoft Office PowerPoint</Application>
  <PresentationFormat>Widescreen</PresentationFormat>
  <Paragraphs>147</Paragraphs>
  <Slides>42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42</vt:i4>
      </vt:variant>
    </vt:vector>
  </HeadingPairs>
  <TitlesOfParts>
    <vt:vector size="58" baseType="lpstr">
      <vt:lpstr>Arial</vt:lpstr>
      <vt:lpstr>Calibri</vt:lpstr>
      <vt:lpstr>Calibri Light</vt:lpstr>
      <vt:lpstr>Consolas</vt:lpstr>
      <vt:lpstr>Eras Demi ITC</vt:lpstr>
      <vt:lpstr>georgia</vt:lpstr>
      <vt:lpstr>Gisha</vt:lpstr>
      <vt:lpstr>Helvetica</vt:lpstr>
      <vt:lpstr>HENBCA+TimesNewRoman</vt:lpstr>
      <vt:lpstr>HENBEK+TimesNewRoman,Bold</vt:lpstr>
      <vt:lpstr>HENEMG+CourierNewPSMT</vt:lpstr>
      <vt:lpstr>Narkisim</vt:lpstr>
      <vt:lpstr>roboto</vt:lpstr>
      <vt:lpstr>Segoe UI Semibold</vt:lpstr>
      <vt:lpstr>Wingdings</vt:lpstr>
      <vt:lpstr>Office Theme</vt:lpstr>
      <vt:lpstr>Genetic Algorithm</vt:lpstr>
      <vt:lpstr>Intuition behind Genetic Algorithms</vt:lpstr>
      <vt:lpstr>Hypothetical Situation</vt:lpstr>
      <vt:lpstr>Biological Inspiration</vt:lpstr>
      <vt:lpstr>Genetic Algorithm</vt:lpstr>
      <vt:lpstr>Motivation</vt:lpstr>
      <vt:lpstr>Applications</vt:lpstr>
      <vt:lpstr> AN OVERVIEW OF GENETIC ALGORITHMS  </vt:lpstr>
      <vt:lpstr>PowerPoint Presentation</vt:lpstr>
      <vt:lpstr>PowerPoint Presentation</vt:lpstr>
      <vt:lpstr>PowerPoint Presentation</vt:lpstr>
      <vt:lpstr>Questions that need to be answered to use GA</vt:lpstr>
      <vt:lpstr>PowerPoint Presentation</vt:lpstr>
      <vt:lpstr>An Application of 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Traditional and Genetic Approach</vt:lpstr>
      <vt:lpstr>Basic Structure of Genetic Algorithm</vt:lpstr>
      <vt:lpstr>Basic Terminology of GA</vt:lpstr>
      <vt:lpstr>Knapsack Problem by using Genetic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dc:title>
  <dc:creator>AnindyaPC</dc:creator>
  <cp:lastModifiedBy>AnindyaPC</cp:lastModifiedBy>
  <cp:revision>1</cp:revision>
  <dcterms:created xsi:type="dcterms:W3CDTF">2018-07-09T15:20:51Z</dcterms:created>
  <dcterms:modified xsi:type="dcterms:W3CDTF">2018-07-09T15:21:01Z</dcterms:modified>
</cp:coreProperties>
</file>